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65" r:id="rId5"/>
    <p:sldId id="279" r:id="rId6"/>
    <p:sldId id="540" r:id="rId7"/>
    <p:sldId id="391" r:id="rId8"/>
    <p:sldId id="574" r:id="rId9"/>
    <p:sldId id="403" r:id="rId10"/>
    <p:sldId id="541" r:id="rId11"/>
    <p:sldId id="329" r:id="rId12"/>
    <p:sldId id="556" r:id="rId13"/>
    <p:sldId id="581" r:id="rId14"/>
    <p:sldId id="355" r:id="rId15"/>
    <p:sldId id="578" r:id="rId16"/>
    <p:sldId id="582" r:id="rId17"/>
    <p:sldId id="330" r:id="rId18"/>
    <p:sldId id="557" r:id="rId19"/>
    <p:sldId id="564" r:id="rId20"/>
    <p:sldId id="571" r:id="rId21"/>
    <p:sldId id="284" r:id="rId22"/>
    <p:sldId id="347" r:id="rId23"/>
    <p:sldId id="385" r:id="rId24"/>
    <p:sldId id="387" r:id="rId25"/>
    <p:sldId id="390" r:id="rId26"/>
    <p:sldId id="364" r:id="rId27"/>
    <p:sldId id="579" r:id="rId28"/>
    <p:sldId id="580" r:id="rId29"/>
    <p:sldId id="570" r:id="rId30"/>
    <p:sldId id="569" r:id="rId31"/>
    <p:sldId id="539" r:id="rId32"/>
    <p:sldId id="577" r:id="rId33"/>
    <p:sldId id="575" r:id="rId34"/>
    <p:sldId id="576" r:id="rId35"/>
    <p:sldId id="352" r:id="rId36"/>
    <p:sldId id="568" r:id="rId37"/>
    <p:sldId id="286" r:id="rId38"/>
    <p:sldId id="262" r:id="rId3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A4873F-001A-48C5-82E4-CC251D06FE54}">
          <p14:sldIdLst>
            <p14:sldId id="265"/>
            <p14:sldId id="279"/>
            <p14:sldId id="540"/>
            <p14:sldId id="391"/>
            <p14:sldId id="574"/>
            <p14:sldId id="403"/>
            <p14:sldId id="541"/>
            <p14:sldId id="329"/>
            <p14:sldId id="556"/>
            <p14:sldId id="581"/>
            <p14:sldId id="355"/>
            <p14:sldId id="578"/>
            <p14:sldId id="582"/>
            <p14:sldId id="330"/>
            <p14:sldId id="557"/>
            <p14:sldId id="564"/>
            <p14:sldId id="571"/>
            <p14:sldId id="284"/>
            <p14:sldId id="347"/>
            <p14:sldId id="385"/>
            <p14:sldId id="387"/>
            <p14:sldId id="390"/>
            <p14:sldId id="364"/>
            <p14:sldId id="579"/>
            <p14:sldId id="580"/>
            <p14:sldId id="570"/>
            <p14:sldId id="569"/>
            <p14:sldId id="539"/>
            <p14:sldId id="577"/>
            <p14:sldId id="575"/>
            <p14:sldId id="576"/>
            <p14:sldId id="352"/>
            <p14:sldId id="568"/>
            <p14:sldId id="286"/>
            <p14:sldId id="2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ider, Travis - RD, Newton, KS" initials="ST-RNK" lastIdx="1" clrIdx="0">
    <p:extLst>
      <p:ext uri="{19B8F6BF-5375-455C-9EA6-DF929625EA0E}">
        <p15:presenceInfo xmlns:p15="http://schemas.microsoft.com/office/powerpoint/2012/main" userId="S::travis.snider@usda.gov::85413722-0293-434e-8531-a450961056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54C"/>
    <a:srgbClr val="13264C"/>
    <a:srgbClr val="245742"/>
    <a:srgbClr val="FFFECB"/>
    <a:srgbClr val="BACCE4"/>
    <a:srgbClr val="003142"/>
    <a:srgbClr val="DAE3F3"/>
    <a:srgbClr val="FFFFFF"/>
    <a:srgbClr val="C88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2037" autoAdjust="0"/>
  </p:normalViewPr>
  <p:slideViewPr>
    <p:cSldViewPr snapToGrid="0" snapToObjects="1" showGuides="1">
      <p:cViewPr varScale="1">
        <p:scale>
          <a:sx n="121" d="100"/>
          <a:sy n="121" d="100"/>
        </p:scale>
        <p:origin x="420" y="102"/>
      </p:cViewPr>
      <p:guideLst>
        <p:guide orient="horz" pos="2160"/>
        <p:guide pos="3840"/>
      </p:guideLst>
    </p:cSldViewPr>
  </p:slideViewPr>
  <p:outlineViewPr>
    <p:cViewPr>
      <p:scale>
        <a:sx n="33" d="100"/>
        <a:sy n="33" d="100"/>
      </p:scale>
      <p:origin x="0" y="-3040"/>
    </p:cViewPr>
  </p:outlineViewPr>
  <p:notesTextViewPr>
    <p:cViewPr>
      <p:scale>
        <a:sx n="1" d="1"/>
        <a:sy n="1" d="1"/>
      </p:scale>
      <p:origin x="0" y="0"/>
    </p:cViewPr>
  </p:notesTextViewPr>
  <p:sorterViewPr>
    <p:cViewPr>
      <p:scale>
        <a:sx n="66" d="100"/>
        <a:sy n="66" d="100"/>
      </p:scale>
      <p:origin x="0" y="-33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2446" tIns="46223" rIns="92446" bIns="46223" rtlCol="0"/>
          <a:lstStyle>
            <a:lvl1pPr algn="r">
              <a:defRPr sz="1200"/>
            </a:lvl1pPr>
          </a:lstStyle>
          <a:p>
            <a:fld id="{B00F8FF0-80EA-8D46-ADCE-C172378CB1FD}" type="datetimeFigureOut">
              <a:rPr lang="en-US" smtClean="0"/>
              <a:t>3/23/2021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2446" tIns="46223" rIns="92446" bIns="46223" rtlCol="0" anchor="b"/>
          <a:lstStyle>
            <a:lvl1pPr algn="r">
              <a:defRPr sz="1200"/>
            </a:lvl1pPr>
          </a:lstStyle>
          <a:p>
            <a:fld id="{1EEA0FA1-ADE9-0647-BE3D-7CA3179F4500}" type="slidenum">
              <a:rPr lang="en-US" smtClean="0"/>
              <a:t>‹#›</a:t>
            </a:fld>
            <a:endParaRPr lang="en-US"/>
          </a:p>
        </p:txBody>
      </p:sp>
    </p:spTree>
    <p:extLst>
      <p:ext uri="{BB962C8B-B14F-4D97-AF65-F5344CB8AC3E}">
        <p14:creationId xmlns:p14="http://schemas.microsoft.com/office/powerpoint/2010/main" val="227922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EA0FA1-ADE9-0647-BE3D-7CA3179F4500}" type="slidenum">
              <a:rPr lang="en-US" smtClean="0"/>
              <a:t>1</a:t>
            </a:fld>
            <a:endParaRPr lang="en-US"/>
          </a:p>
        </p:txBody>
      </p:sp>
    </p:spTree>
    <p:extLst>
      <p:ext uri="{BB962C8B-B14F-4D97-AF65-F5344CB8AC3E}">
        <p14:creationId xmlns:p14="http://schemas.microsoft.com/office/powerpoint/2010/main" val="2548194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A0FA1-ADE9-0647-BE3D-7CA3179F4500}" type="slidenum">
              <a:rPr lang="en-US" smtClean="0"/>
              <a:t>34</a:t>
            </a:fld>
            <a:endParaRPr lang="en-US"/>
          </a:p>
        </p:txBody>
      </p:sp>
    </p:spTree>
    <p:extLst>
      <p:ext uri="{BB962C8B-B14F-4D97-AF65-F5344CB8AC3E}">
        <p14:creationId xmlns:p14="http://schemas.microsoft.com/office/powerpoint/2010/main" val="3911856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EA0FA1-ADE9-0647-BE3D-7CA3179F4500}" type="slidenum">
              <a:rPr lang="en-US" smtClean="0"/>
              <a:t>35</a:t>
            </a:fld>
            <a:endParaRPr lang="en-US"/>
          </a:p>
        </p:txBody>
      </p:sp>
    </p:spTree>
    <p:extLst>
      <p:ext uri="{BB962C8B-B14F-4D97-AF65-F5344CB8AC3E}">
        <p14:creationId xmlns:p14="http://schemas.microsoft.com/office/powerpoint/2010/main" val="299567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USDA Rural Development has a loan portfolio of more than $235 billion to bring enhanced economic opportunity to the Nation's rural communities.  </a:t>
            </a:r>
          </a:p>
          <a:p>
            <a:r>
              <a:rPr lang="en-US" dirty="0"/>
              <a:t>In FY 2020 – USDA Rural Development invested $184 million into Rural Kansas communities.</a:t>
            </a:r>
          </a:p>
          <a:p>
            <a:r>
              <a:rPr lang="en-US" dirty="0"/>
              <a:t>Photos - Galena, KS – Sidewalk improvements </a:t>
            </a:r>
          </a:p>
        </p:txBody>
      </p:sp>
      <p:sp>
        <p:nvSpPr>
          <p:cNvPr id="4" name="Slide Number Placeholder 3"/>
          <p:cNvSpPr>
            <a:spLocks noGrp="1"/>
          </p:cNvSpPr>
          <p:nvPr>
            <p:ph type="sldNum" sz="quarter" idx="5"/>
          </p:nvPr>
        </p:nvSpPr>
        <p:spPr/>
        <p:txBody>
          <a:bodyPr/>
          <a:lstStyle/>
          <a:p>
            <a:fld id="{1EEA0FA1-ADE9-0647-BE3D-7CA3179F4500}" type="slidenum">
              <a:rPr lang="en-US" smtClean="0"/>
              <a:t>2</a:t>
            </a:fld>
            <a:endParaRPr lang="en-US"/>
          </a:p>
        </p:txBody>
      </p:sp>
    </p:spTree>
    <p:extLst>
      <p:ext uri="{BB962C8B-B14F-4D97-AF65-F5344CB8AC3E}">
        <p14:creationId xmlns:p14="http://schemas.microsoft.com/office/powerpoint/2010/main" val="264118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5FCE3C6-69EA-470E-97FE-D2CC4A522D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53838B0-9A9C-43CA-9F36-28FABEF8FB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531CF26-9E0B-4DEF-ABD2-3A49EAC4C9D7}"/>
              </a:ext>
            </a:extLst>
          </p:cNvPr>
          <p:cNvSpPr>
            <a:spLocks noGrp="1"/>
          </p:cNvSpPr>
          <p:nvPr>
            <p:ph type="sldNum" sz="quarter" idx="5"/>
          </p:nvPr>
        </p:nvSpPr>
        <p:spPr/>
        <p:txBody>
          <a:bodyPr/>
          <a:lstStyle/>
          <a:p>
            <a:pPr>
              <a:defRPr/>
            </a:pPr>
            <a:fld id="{7E036ED2-0BFD-42D8-B6B7-A25349105A9B}"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EA0FA1-ADE9-0647-BE3D-7CA3179F4500}" type="slidenum">
              <a:rPr lang="en-US" smtClean="0"/>
              <a:t>5</a:t>
            </a:fld>
            <a:endParaRPr lang="en-US"/>
          </a:p>
        </p:txBody>
      </p:sp>
    </p:spTree>
    <p:extLst>
      <p:ext uri="{BB962C8B-B14F-4D97-AF65-F5344CB8AC3E}">
        <p14:creationId xmlns:p14="http://schemas.microsoft.com/office/powerpoint/2010/main" val="172096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Applied as Regional Food Hub Steering Committee.  Before we signed grant agreement they legalized to Fresh Farm HQ Cooperative Association.  Has developed into what is known today as the Kansas City Food Hub. Staff- Food hub coordinator, part-time CSA Coordinator, part-time bookkeeper. Almost $250,000 Federal.  Match was in-kind time and produce match. I believe it started with 4 ag producers.</a:t>
            </a:r>
          </a:p>
        </p:txBody>
      </p:sp>
      <p:sp>
        <p:nvSpPr>
          <p:cNvPr id="4" name="Slide Number Placeholder 3"/>
          <p:cNvSpPr>
            <a:spLocks noGrp="1"/>
          </p:cNvSpPr>
          <p:nvPr>
            <p:ph type="sldNum" sz="quarter" idx="5"/>
          </p:nvPr>
        </p:nvSpPr>
        <p:spPr/>
        <p:txBody>
          <a:bodyPr/>
          <a:lstStyle/>
          <a:p>
            <a:fld id="{1EEA0FA1-ADE9-0647-BE3D-7CA3179F4500}" type="slidenum">
              <a:rPr lang="en-US" smtClean="0"/>
              <a:t>13</a:t>
            </a:fld>
            <a:endParaRPr lang="en-US"/>
          </a:p>
        </p:txBody>
      </p:sp>
    </p:spTree>
    <p:extLst>
      <p:ext uri="{BB962C8B-B14F-4D97-AF65-F5344CB8AC3E}">
        <p14:creationId xmlns:p14="http://schemas.microsoft.com/office/powerpoint/2010/main" val="178767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EA0FA1-ADE9-0647-BE3D-7CA3179F4500}" type="slidenum">
              <a:rPr lang="en-US" smtClean="0"/>
              <a:t>17</a:t>
            </a:fld>
            <a:endParaRPr lang="en-US"/>
          </a:p>
        </p:txBody>
      </p:sp>
    </p:spTree>
    <p:extLst>
      <p:ext uri="{BB962C8B-B14F-4D97-AF65-F5344CB8AC3E}">
        <p14:creationId xmlns:p14="http://schemas.microsoft.com/office/powerpoint/2010/main" val="397297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A0FA1-ADE9-0647-BE3D-7CA3179F4500}" type="slidenum">
              <a:rPr lang="en-US" smtClean="0"/>
              <a:t>18</a:t>
            </a:fld>
            <a:endParaRPr lang="en-US"/>
          </a:p>
        </p:txBody>
      </p:sp>
    </p:spTree>
    <p:extLst>
      <p:ext uri="{BB962C8B-B14F-4D97-AF65-F5344CB8AC3E}">
        <p14:creationId xmlns:p14="http://schemas.microsoft.com/office/powerpoint/2010/main" val="3905646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EA0FA1-ADE9-0647-BE3D-7CA3179F4500}" type="slidenum">
              <a:rPr lang="en-US" smtClean="0"/>
              <a:t>20</a:t>
            </a:fld>
            <a:endParaRPr lang="en-US"/>
          </a:p>
        </p:txBody>
      </p:sp>
    </p:spTree>
    <p:extLst>
      <p:ext uri="{BB962C8B-B14F-4D97-AF65-F5344CB8AC3E}">
        <p14:creationId xmlns:p14="http://schemas.microsoft.com/office/powerpoint/2010/main" val="1236122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EA0FA1-ADE9-0647-BE3D-7CA3179F4500}" type="slidenum">
              <a:rPr lang="en-US" smtClean="0"/>
              <a:t>27</a:t>
            </a:fld>
            <a:endParaRPr lang="en-US"/>
          </a:p>
        </p:txBody>
      </p:sp>
    </p:spTree>
    <p:extLst>
      <p:ext uri="{BB962C8B-B14F-4D97-AF65-F5344CB8AC3E}">
        <p14:creationId xmlns:p14="http://schemas.microsoft.com/office/powerpoint/2010/main" val="3051626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17832B-2BDE-E145-8C73-ECDFE385D11E}"/>
              </a:ext>
            </a:extLst>
          </p:cNvPr>
          <p:cNvSpPr/>
          <p:nvPr userDrawn="1"/>
        </p:nvSpPr>
        <p:spPr>
          <a:xfrm>
            <a:off x="0" y="4470401"/>
            <a:ext cx="12192000" cy="23876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C3FD998A-292F-4F43-9E15-92BC238907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59" y="4470400"/>
            <a:ext cx="6082750" cy="2387600"/>
          </a:xfrm>
          <a:prstGeom prst="rect">
            <a:avLst/>
          </a:prstGeom>
        </p:spPr>
      </p:pic>
      <p:pic>
        <p:nvPicPr>
          <p:cNvPr id="11" name="Picture 10">
            <a:extLst>
              <a:ext uri="{FF2B5EF4-FFF2-40B4-BE49-F238E27FC236}">
                <a16:creationId xmlns:a16="http://schemas.microsoft.com/office/drawing/2014/main" id="{C3BFEAF4-02AA-0F40-BFF3-2A525266F72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1" cy="4470399"/>
          </a:xfrm>
          <a:prstGeom prst="rect">
            <a:avLst/>
          </a:prstGeom>
        </p:spPr>
      </p:pic>
      <p:sp>
        <p:nvSpPr>
          <p:cNvPr id="17" name="Title 1">
            <a:extLst>
              <a:ext uri="{FF2B5EF4-FFF2-40B4-BE49-F238E27FC236}">
                <a16:creationId xmlns:a16="http://schemas.microsoft.com/office/drawing/2014/main" id="{2EF410E2-CBF8-7442-8069-B84D7FB890A8}"/>
              </a:ext>
            </a:extLst>
          </p:cNvPr>
          <p:cNvSpPr>
            <a:spLocks noGrp="1"/>
          </p:cNvSpPr>
          <p:nvPr>
            <p:ph type="ctrTitle"/>
          </p:nvPr>
        </p:nvSpPr>
        <p:spPr>
          <a:xfrm>
            <a:off x="4880238" y="4831424"/>
            <a:ext cx="6841861" cy="867123"/>
          </a:xfrm>
          <a:prstGeom prst="rect">
            <a:avLst/>
          </a:prstGeom>
        </p:spPr>
        <p:txBody>
          <a:bodyPr anchor="t">
            <a:noAutofit/>
          </a:bodyPr>
          <a:lstStyle>
            <a:lvl1pPr algn="l">
              <a:defRPr sz="3600">
                <a:solidFill>
                  <a:schemeClr val="bg1"/>
                </a:solidFill>
              </a:defRPr>
            </a:lvl1pPr>
          </a:lstStyle>
          <a:p>
            <a:r>
              <a:rPr lang="en-US" dirty="0"/>
              <a:t>Click to edit Master title style</a:t>
            </a:r>
          </a:p>
        </p:txBody>
      </p:sp>
      <p:sp>
        <p:nvSpPr>
          <p:cNvPr id="18" name="Subtitle 2">
            <a:extLst>
              <a:ext uri="{FF2B5EF4-FFF2-40B4-BE49-F238E27FC236}">
                <a16:creationId xmlns:a16="http://schemas.microsoft.com/office/drawing/2014/main" id="{64BECC53-DE7F-0F4F-8D29-154B7C8B9FE6}"/>
              </a:ext>
            </a:extLst>
          </p:cNvPr>
          <p:cNvSpPr>
            <a:spLocks noGrp="1"/>
          </p:cNvSpPr>
          <p:nvPr>
            <p:ph type="subTitle" idx="1"/>
          </p:nvPr>
        </p:nvSpPr>
        <p:spPr>
          <a:xfrm>
            <a:off x="4880238" y="5486140"/>
            <a:ext cx="6841861" cy="503500"/>
          </a:xfrm>
          <a:prstGeom prst="rect">
            <a:avLst/>
          </a:prstGeom>
        </p:spPr>
        <p:txBody>
          <a:bodyPr anchor="t">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A76C113F-DC13-A14C-867D-6C865932A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2555" y="6108278"/>
            <a:ext cx="2317715" cy="360533"/>
          </a:xfrm>
          <a:prstGeom prst="rect">
            <a:avLst/>
          </a:prstGeom>
        </p:spPr>
      </p:pic>
    </p:spTree>
    <p:extLst>
      <p:ext uri="{BB962C8B-B14F-4D97-AF65-F5344CB8AC3E}">
        <p14:creationId xmlns:p14="http://schemas.microsoft.com/office/powerpoint/2010/main" val="127414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7933D3-0A5E-2141-AFD9-9BEF932B3AB7}"/>
              </a:ext>
            </a:extLst>
          </p:cNvPr>
          <p:cNvSpPr/>
          <p:nvPr userDrawn="1"/>
        </p:nvSpPr>
        <p:spPr>
          <a:xfrm>
            <a:off x="0" y="1"/>
            <a:ext cx="12192000" cy="176934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091E0A-35E3-8047-B62E-E7DB7B1319E2}"/>
              </a:ext>
            </a:extLst>
          </p:cNvPr>
          <p:cNvSpPr>
            <a:spLocks noGrp="1"/>
          </p:cNvSpPr>
          <p:nvPr>
            <p:ph type="title"/>
          </p:nvPr>
        </p:nvSpPr>
        <p:spPr>
          <a:xfrm>
            <a:off x="838200" y="424695"/>
            <a:ext cx="10515600" cy="1325563"/>
          </a:xfrm>
          <a:prstGeom prst="rect">
            <a:avLst/>
          </a:prstGeo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5CB8C75-089E-284F-BF0C-EB78761405BD}"/>
              </a:ext>
            </a:extLst>
          </p:cNvPr>
          <p:cNvSpPr>
            <a:spLocks noGrp="1"/>
          </p:cNvSpPr>
          <p:nvPr>
            <p:ph idx="1"/>
          </p:nvPr>
        </p:nvSpPr>
        <p:spPr>
          <a:xfrm>
            <a:off x="838200" y="1979544"/>
            <a:ext cx="10515600" cy="4741931"/>
          </a:xfrm>
          <a:prstGeom prst="rect">
            <a:avLst/>
          </a:prstGeom>
        </p:spPr>
        <p:txBody>
          <a:bodyPr/>
          <a:lstStyle>
            <a:lvl1pPr>
              <a:defRPr sz="2400"/>
            </a:lvl1pPr>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8610600" y="6356350"/>
            <a:ext cx="2743200" cy="365125"/>
          </a:xfrm>
          <a:prstGeom prst="rect">
            <a:avLst/>
          </a:prstGeom>
        </p:spPr>
        <p:txBody>
          <a:bodyPr/>
          <a:lstStyle/>
          <a:p>
            <a:fld id="{262BAFDC-492D-CB4D-B02A-4A44B4604C8A}" type="slidenum">
              <a:rPr lang="en-US" smtClean="0"/>
              <a:t>‹#›</a:t>
            </a:fld>
            <a:endParaRPr lang="en-US"/>
          </a:p>
        </p:txBody>
      </p:sp>
      <p:pic>
        <p:nvPicPr>
          <p:cNvPr id="12" name="Picture 11">
            <a:extLst>
              <a:ext uri="{FF2B5EF4-FFF2-40B4-BE49-F238E27FC236}">
                <a16:creationId xmlns:a16="http://schemas.microsoft.com/office/drawing/2014/main" id="{72A89C11-0AE8-C940-98FB-4215A5296D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Tree>
    <p:extLst>
      <p:ext uri="{BB962C8B-B14F-4D97-AF65-F5344CB8AC3E}">
        <p14:creationId xmlns:p14="http://schemas.microsoft.com/office/powerpoint/2010/main" val="347988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7933D3-0A5E-2141-AFD9-9BEF932B3AB7}"/>
              </a:ext>
            </a:extLst>
          </p:cNvPr>
          <p:cNvSpPr/>
          <p:nvPr userDrawn="1"/>
        </p:nvSpPr>
        <p:spPr>
          <a:xfrm>
            <a:off x="0" y="1"/>
            <a:ext cx="12192000" cy="176934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CB8C75-089E-284F-BF0C-EB78761405BD}"/>
              </a:ext>
            </a:extLst>
          </p:cNvPr>
          <p:cNvSpPr>
            <a:spLocks noGrp="1"/>
          </p:cNvSpPr>
          <p:nvPr>
            <p:ph idx="1"/>
          </p:nvPr>
        </p:nvSpPr>
        <p:spPr>
          <a:xfrm>
            <a:off x="838200" y="1979543"/>
            <a:ext cx="10515600" cy="4741931"/>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8610600" y="6356350"/>
            <a:ext cx="2743200" cy="365125"/>
          </a:xfrm>
          <a:prstGeom prst="rect">
            <a:avLst/>
          </a:prstGeom>
        </p:spPr>
        <p:txBody>
          <a:bodyPr/>
          <a:lstStyle/>
          <a:p>
            <a:fld id="{262BAFDC-492D-CB4D-B02A-4A44B4604C8A}" type="slidenum">
              <a:rPr lang="en-US" smtClean="0"/>
              <a:t>‹#›</a:t>
            </a:fld>
            <a:endParaRPr lang="en-US"/>
          </a:p>
        </p:txBody>
      </p:sp>
      <p:sp>
        <p:nvSpPr>
          <p:cNvPr id="10" name="Title 1">
            <a:extLst>
              <a:ext uri="{FF2B5EF4-FFF2-40B4-BE49-F238E27FC236}">
                <a16:creationId xmlns:a16="http://schemas.microsoft.com/office/drawing/2014/main" id="{A703AEF7-F590-D544-8496-ABE8662B6EF0}"/>
              </a:ext>
            </a:extLst>
          </p:cNvPr>
          <p:cNvSpPr>
            <a:spLocks noGrp="1"/>
          </p:cNvSpPr>
          <p:nvPr>
            <p:ph type="title"/>
          </p:nvPr>
        </p:nvSpPr>
        <p:spPr>
          <a:xfrm>
            <a:off x="838200" y="424695"/>
            <a:ext cx="10515600" cy="1325563"/>
          </a:xfrm>
          <a:prstGeom prst="rect">
            <a:avLst/>
          </a:prstGeom>
        </p:spPr>
        <p:txBody>
          <a:bodyPr>
            <a:normAutofit/>
          </a:bodyPr>
          <a:lstStyle>
            <a:lvl1pPr>
              <a:defRPr sz="2800">
                <a:solidFill>
                  <a:schemeClr val="bg1"/>
                </a:solidFill>
              </a:defRPr>
            </a:lvl1pPr>
          </a:lstStyle>
          <a:p>
            <a:r>
              <a:rPr lang="en-US" dirty="0"/>
              <a:t>Click to edit Master title style</a:t>
            </a:r>
          </a:p>
        </p:txBody>
      </p:sp>
      <p:pic>
        <p:nvPicPr>
          <p:cNvPr id="14" name="Picture 13">
            <a:extLst>
              <a:ext uri="{FF2B5EF4-FFF2-40B4-BE49-F238E27FC236}">
                <a16:creationId xmlns:a16="http://schemas.microsoft.com/office/drawing/2014/main" id="{E4A6181F-FF53-BB40-8818-DD44D00F3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0100" y="-59459"/>
            <a:ext cx="2501900" cy="1828800"/>
          </a:xfrm>
          <a:prstGeom prst="rect">
            <a:avLst/>
          </a:prstGeom>
        </p:spPr>
      </p:pic>
    </p:spTree>
    <p:extLst>
      <p:ext uri="{BB962C8B-B14F-4D97-AF65-F5344CB8AC3E}">
        <p14:creationId xmlns:p14="http://schemas.microsoft.com/office/powerpoint/2010/main" val="2635494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8610600" y="6356350"/>
            <a:ext cx="2743200" cy="365125"/>
          </a:xfrm>
          <a:prstGeom prst="rect">
            <a:avLst/>
          </a:prstGeom>
        </p:spPr>
        <p:txBody>
          <a:bodyPr/>
          <a:lstStyle/>
          <a:p>
            <a:fld id="{262BAFDC-492D-CB4D-B02A-4A44B4604C8A}" type="slidenum">
              <a:rPr lang="en-US" smtClean="0"/>
              <a:t>‹#›</a:t>
            </a:fld>
            <a:endParaRPr lang="en-US"/>
          </a:p>
        </p:txBody>
      </p:sp>
      <p:sp>
        <p:nvSpPr>
          <p:cNvPr id="11" name="Content Placeholder 2">
            <a:extLst>
              <a:ext uri="{FF2B5EF4-FFF2-40B4-BE49-F238E27FC236}">
                <a16:creationId xmlns:a16="http://schemas.microsoft.com/office/drawing/2014/main" id="{61435897-19FB-8A47-B753-A3F4E087F40C}"/>
              </a:ext>
            </a:extLst>
          </p:cNvPr>
          <p:cNvSpPr>
            <a:spLocks noGrp="1"/>
          </p:cNvSpPr>
          <p:nvPr>
            <p:ph idx="1"/>
          </p:nvPr>
        </p:nvSpPr>
        <p:spPr>
          <a:xfrm>
            <a:off x="838200" y="1979543"/>
            <a:ext cx="10515600" cy="4741931"/>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943BBE4A-0877-944C-9695-21DDE1A2AA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
        <p:nvSpPr>
          <p:cNvPr id="15" name="Title 1">
            <a:extLst>
              <a:ext uri="{FF2B5EF4-FFF2-40B4-BE49-F238E27FC236}">
                <a16:creationId xmlns:a16="http://schemas.microsoft.com/office/drawing/2014/main" id="{2F31BF77-AE00-1242-BA44-6C474D089F76}"/>
              </a:ext>
            </a:extLst>
          </p:cNvPr>
          <p:cNvSpPr>
            <a:spLocks noGrp="1"/>
          </p:cNvSpPr>
          <p:nvPr>
            <p:ph type="title"/>
          </p:nvPr>
        </p:nvSpPr>
        <p:spPr>
          <a:xfrm>
            <a:off x="838200" y="424695"/>
            <a:ext cx="10515600" cy="1325563"/>
          </a:xfrm>
          <a:prstGeom prst="rect">
            <a:avLst/>
          </a:prstGeom>
        </p:spPr>
        <p:txBody>
          <a:bodyPr>
            <a:normAutofit/>
          </a:bodyPr>
          <a:lstStyle>
            <a:lvl1pPr>
              <a:defRPr sz="2800">
                <a:solidFill>
                  <a:schemeClr val="accent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96215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09F5A4F-D933-A144-B5A8-E90EFA9B2838}"/>
              </a:ext>
            </a:extLst>
          </p:cNvPr>
          <p:cNvSpPr>
            <a:spLocks noGrp="1"/>
          </p:cNvSpPr>
          <p:nvPr>
            <p:ph type="pic" sz="quarter" idx="13"/>
          </p:nvPr>
        </p:nvSpPr>
        <p:spPr>
          <a:xfrm>
            <a:off x="7251700" y="-1"/>
            <a:ext cx="4940300" cy="6356351"/>
          </a:xfrm>
          <a:prstGeom prst="rect">
            <a:avLst/>
          </a:prstGeom>
        </p:spPr>
        <p:txBody>
          <a:bodyPr/>
          <a:lstStyle/>
          <a:p>
            <a:endParaRPr lang="en-US"/>
          </a:p>
        </p:txBody>
      </p:sp>
      <p:sp>
        <p:nvSpPr>
          <p:cNvPr id="8" name="Rectangle 7">
            <a:extLst>
              <a:ext uri="{FF2B5EF4-FFF2-40B4-BE49-F238E27FC236}">
                <a16:creationId xmlns:a16="http://schemas.microsoft.com/office/drawing/2014/main" id="{CDA3367F-E06A-B44B-8B81-07500C4CB23A}"/>
              </a:ext>
            </a:extLst>
          </p:cNvPr>
          <p:cNvSpPr/>
          <p:nvPr userDrawn="1"/>
        </p:nvSpPr>
        <p:spPr>
          <a:xfrm>
            <a:off x="7251698" y="6356350"/>
            <a:ext cx="4940301" cy="52308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D32257B-C490-AB4E-88D4-2979F71B81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51698" y="6356350"/>
            <a:ext cx="4991102" cy="523079"/>
          </a:xfrm>
          <a:prstGeom prst="rect">
            <a:avLst/>
          </a:prstGeom>
        </p:spPr>
      </p:pic>
      <p:sp>
        <p:nvSpPr>
          <p:cNvPr id="2" name="Title 1">
            <a:extLst>
              <a:ext uri="{FF2B5EF4-FFF2-40B4-BE49-F238E27FC236}">
                <a16:creationId xmlns:a16="http://schemas.microsoft.com/office/drawing/2014/main" id="{826FEB6D-8189-8641-8F08-BA2ABC003E5D}"/>
              </a:ext>
            </a:extLst>
          </p:cNvPr>
          <p:cNvSpPr>
            <a:spLocks noGrp="1"/>
          </p:cNvSpPr>
          <p:nvPr>
            <p:ph type="title"/>
          </p:nvPr>
        </p:nvSpPr>
        <p:spPr>
          <a:xfrm>
            <a:off x="838200" y="365125"/>
            <a:ext cx="5905500" cy="1325563"/>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860CD08-6C04-7A41-BF25-E80EB1CD684F}"/>
              </a:ext>
            </a:extLst>
          </p:cNvPr>
          <p:cNvSpPr>
            <a:spLocks noGrp="1"/>
          </p:cNvSpPr>
          <p:nvPr>
            <p:ph sz="half" idx="1"/>
          </p:nvPr>
        </p:nvSpPr>
        <p:spPr>
          <a:xfrm>
            <a:off x="838200" y="1825625"/>
            <a:ext cx="5905500" cy="40671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93806C1-98B6-AD4E-8AD0-3AF139A4849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2513267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09F5A4F-D933-A144-B5A8-E90EFA9B2838}"/>
              </a:ext>
            </a:extLst>
          </p:cNvPr>
          <p:cNvSpPr>
            <a:spLocks noGrp="1"/>
          </p:cNvSpPr>
          <p:nvPr>
            <p:ph type="pic" sz="quarter" idx="13"/>
          </p:nvPr>
        </p:nvSpPr>
        <p:spPr>
          <a:xfrm>
            <a:off x="7251700" y="0"/>
            <a:ext cx="4940300" cy="6356350"/>
          </a:xfrm>
          <a:prstGeom prst="rect">
            <a:avLst/>
          </a:prstGeom>
        </p:spPr>
        <p:txBody>
          <a:bodyPr/>
          <a:lstStyle/>
          <a:p>
            <a:endParaRPr lang="en-US"/>
          </a:p>
        </p:txBody>
      </p:sp>
      <p:pic>
        <p:nvPicPr>
          <p:cNvPr id="4" name="Picture 3">
            <a:extLst>
              <a:ext uri="{FF2B5EF4-FFF2-40B4-BE49-F238E27FC236}">
                <a16:creationId xmlns:a16="http://schemas.microsoft.com/office/drawing/2014/main" id="{EE557DB7-8B47-0F45-B8BA-BB6514C6DBC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56350"/>
            <a:ext cx="12211706" cy="501650"/>
          </a:xfrm>
          <a:prstGeom prst="rect">
            <a:avLst/>
          </a:prstGeom>
        </p:spPr>
      </p:pic>
      <p:sp>
        <p:nvSpPr>
          <p:cNvPr id="2" name="Title 1">
            <a:extLst>
              <a:ext uri="{FF2B5EF4-FFF2-40B4-BE49-F238E27FC236}">
                <a16:creationId xmlns:a16="http://schemas.microsoft.com/office/drawing/2014/main" id="{826FEB6D-8189-8641-8F08-BA2ABC003E5D}"/>
              </a:ext>
            </a:extLst>
          </p:cNvPr>
          <p:cNvSpPr>
            <a:spLocks noGrp="1"/>
          </p:cNvSpPr>
          <p:nvPr>
            <p:ph type="title"/>
          </p:nvPr>
        </p:nvSpPr>
        <p:spPr>
          <a:xfrm>
            <a:off x="838200" y="365125"/>
            <a:ext cx="5905500" cy="1325563"/>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860CD08-6C04-7A41-BF25-E80EB1CD684F}"/>
              </a:ext>
            </a:extLst>
          </p:cNvPr>
          <p:cNvSpPr>
            <a:spLocks noGrp="1"/>
          </p:cNvSpPr>
          <p:nvPr>
            <p:ph sz="half" idx="1"/>
          </p:nvPr>
        </p:nvSpPr>
        <p:spPr>
          <a:xfrm>
            <a:off x="838200" y="1825625"/>
            <a:ext cx="5905500" cy="40671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93806C1-98B6-AD4E-8AD0-3AF139A4849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373124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3">
    <p:spTree>
      <p:nvGrpSpPr>
        <p:cNvPr id="1" name=""/>
        <p:cNvGrpSpPr/>
        <p:nvPr/>
      </p:nvGrpSpPr>
      <p:grpSpPr>
        <a:xfrm>
          <a:off x="0" y="0"/>
          <a:ext cx="0" cy="0"/>
          <a:chOff x="0" y="0"/>
          <a:chExt cx="0" cy="0"/>
        </a:xfrm>
      </p:grpSpPr>
      <p:sp>
        <p:nvSpPr>
          <p:cNvPr id="11" name="Picture Placeholder 12">
            <a:extLst>
              <a:ext uri="{FF2B5EF4-FFF2-40B4-BE49-F238E27FC236}">
                <a16:creationId xmlns:a16="http://schemas.microsoft.com/office/drawing/2014/main" id="{CC366260-8083-2548-BA95-D85664324D3F}"/>
              </a:ext>
            </a:extLst>
          </p:cNvPr>
          <p:cNvSpPr>
            <a:spLocks noGrp="1"/>
          </p:cNvSpPr>
          <p:nvPr>
            <p:ph type="pic" sz="quarter" idx="13"/>
          </p:nvPr>
        </p:nvSpPr>
        <p:spPr>
          <a:xfrm>
            <a:off x="0" y="0"/>
            <a:ext cx="12192000" cy="6858000"/>
          </a:xfrm>
          <a:prstGeom prst="rect">
            <a:avLst/>
          </a:prstGeom>
        </p:spPr>
        <p:txBody>
          <a:bodyPr/>
          <a:lstStyle/>
          <a:p>
            <a:endParaRPr lang="en-US"/>
          </a:p>
        </p:txBody>
      </p:sp>
      <p:sp>
        <p:nvSpPr>
          <p:cNvPr id="7" name="Title 1">
            <a:extLst>
              <a:ext uri="{FF2B5EF4-FFF2-40B4-BE49-F238E27FC236}">
                <a16:creationId xmlns:a16="http://schemas.microsoft.com/office/drawing/2014/main" id="{CF71EE2B-514B-9D42-80E4-8AB43D2CAD24}"/>
              </a:ext>
            </a:extLst>
          </p:cNvPr>
          <p:cNvSpPr>
            <a:spLocks noGrp="1"/>
          </p:cNvSpPr>
          <p:nvPr>
            <p:ph type="ctrTitle" hasCustomPrompt="1"/>
          </p:nvPr>
        </p:nvSpPr>
        <p:spPr>
          <a:xfrm>
            <a:off x="354720" y="1984763"/>
            <a:ext cx="3699523" cy="2078528"/>
          </a:xfrm>
          <a:prstGeom prst="rect">
            <a:avLst/>
          </a:prstGeom>
        </p:spPr>
        <p:txBody>
          <a:bodyPr anchor="b">
            <a:normAutofit/>
          </a:bodyPr>
          <a:lstStyle>
            <a:lvl1pPr algn="l">
              <a:defRPr sz="3600">
                <a:solidFill>
                  <a:schemeClr val="bg1"/>
                </a:solidFill>
              </a:defRPr>
            </a:lvl1pPr>
          </a:lstStyle>
          <a:p>
            <a:r>
              <a:rPr lang="en-US" dirty="0"/>
              <a:t>Click to edit Master </a:t>
            </a:r>
            <a:br>
              <a:rPr lang="en-US" dirty="0"/>
            </a:br>
            <a:r>
              <a:rPr lang="en-US" dirty="0"/>
              <a:t>title style</a:t>
            </a:r>
          </a:p>
        </p:txBody>
      </p:sp>
      <p:pic>
        <p:nvPicPr>
          <p:cNvPr id="10" name="Picture 9">
            <a:extLst>
              <a:ext uri="{FF2B5EF4-FFF2-40B4-BE49-F238E27FC236}">
                <a16:creationId xmlns:a16="http://schemas.microsoft.com/office/drawing/2014/main" id="{5092ABCC-341C-7248-8E34-542281419E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555" y="600107"/>
            <a:ext cx="2317715" cy="360533"/>
          </a:xfrm>
          <a:prstGeom prst="rect">
            <a:avLst/>
          </a:prstGeom>
        </p:spPr>
      </p:pic>
    </p:spTree>
    <p:extLst>
      <p:ext uri="{BB962C8B-B14F-4D97-AF65-F5344CB8AC3E}">
        <p14:creationId xmlns:p14="http://schemas.microsoft.com/office/powerpoint/2010/main" val="2020675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759110-4A05-384F-AB36-84C6013E6A3D}"/>
              </a:ext>
            </a:extLst>
          </p:cNvPr>
          <p:cNvSpPr/>
          <p:nvPr userDrawn="1"/>
        </p:nvSpPr>
        <p:spPr>
          <a:xfrm>
            <a:off x="0" y="0"/>
            <a:ext cx="12192000" cy="68580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8" name="Picture 7">
            <a:extLst>
              <a:ext uri="{FF2B5EF4-FFF2-40B4-BE49-F238E27FC236}">
                <a16:creationId xmlns:a16="http://schemas.microsoft.com/office/drawing/2014/main" id="{B4AC8618-8D60-CB4D-9EF8-7CB2040387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77417" y="1898583"/>
            <a:ext cx="3909907" cy="608207"/>
          </a:xfrm>
          <a:prstGeom prst="rect">
            <a:avLst/>
          </a:prstGeom>
        </p:spPr>
      </p:pic>
    </p:spTree>
    <p:extLst>
      <p:ext uri="{BB962C8B-B14F-4D97-AF65-F5344CB8AC3E}">
        <p14:creationId xmlns:p14="http://schemas.microsoft.com/office/powerpoint/2010/main" val="3572204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4BAAF0A-5E90-44A6-B255-E788C88A6A6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4" name="Content Placeholder 3"/>
          <p:cNvSpPr>
            <a:spLocks noGrp="1"/>
          </p:cNvSpPr>
          <p:nvPr>
            <p:ph sz="quarter" idx="10"/>
          </p:nvPr>
        </p:nvSpPr>
        <p:spPr>
          <a:xfrm>
            <a:off x="1992313" y="1804988"/>
            <a:ext cx="1917700" cy="1273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5608638" y="1885950"/>
            <a:ext cx="2465387" cy="13144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67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00B344-4445-442C-A13C-A9197821536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2904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4002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07BD2F-A8AB-7B43-8D92-09290F4304DE}"/>
              </a:ext>
            </a:extLst>
          </p:cNvPr>
          <p:cNvSpPr/>
          <p:nvPr userDrawn="1"/>
        </p:nvSpPr>
        <p:spPr>
          <a:xfrm>
            <a:off x="-4443" y="0"/>
            <a:ext cx="4960006" cy="68580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962A789-BF4D-224E-B11F-6B399E03C2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55563" y="0"/>
            <a:ext cx="7236438" cy="6858000"/>
          </a:xfrm>
          <a:prstGeom prst="rect">
            <a:avLst/>
          </a:prstGeom>
        </p:spPr>
      </p:pic>
      <p:sp>
        <p:nvSpPr>
          <p:cNvPr id="7" name="Title 1">
            <a:extLst>
              <a:ext uri="{FF2B5EF4-FFF2-40B4-BE49-F238E27FC236}">
                <a16:creationId xmlns:a16="http://schemas.microsoft.com/office/drawing/2014/main" id="{CF71EE2B-514B-9D42-80E4-8AB43D2CAD24}"/>
              </a:ext>
            </a:extLst>
          </p:cNvPr>
          <p:cNvSpPr>
            <a:spLocks noGrp="1"/>
          </p:cNvSpPr>
          <p:nvPr>
            <p:ph type="ctrTitle" hasCustomPrompt="1"/>
          </p:nvPr>
        </p:nvSpPr>
        <p:spPr>
          <a:xfrm>
            <a:off x="354720" y="1984763"/>
            <a:ext cx="3699523" cy="2078528"/>
          </a:xfrm>
          <a:prstGeom prst="rect">
            <a:avLst/>
          </a:prstGeom>
        </p:spPr>
        <p:txBody>
          <a:bodyPr anchor="b">
            <a:normAutofit/>
          </a:bodyPr>
          <a:lstStyle>
            <a:lvl1pPr algn="l">
              <a:defRPr sz="3600">
                <a:solidFill>
                  <a:schemeClr val="bg1"/>
                </a:solidFill>
              </a:defRPr>
            </a:lvl1pPr>
          </a:lstStyle>
          <a:p>
            <a:r>
              <a:rPr lang="en-US" dirty="0"/>
              <a:t>Click to edit Master </a:t>
            </a:r>
            <a:br>
              <a:rPr lang="en-US" dirty="0"/>
            </a:br>
            <a:r>
              <a:rPr lang="en-US" dirty="0"/>
              <a:t>title style</a:t>
            </a:r>
          </a:p>
        </p:txBody>
      </p:sp>
      <p:sp>
        <p:nvSpPr>
          <p:cNvPr id="8" name="Subtitle 2">
            <a:extLst>
              <a:ext uri="{FF2B5EF4-FFF2-40B4-BE49-F238E27FC236}">
                <a16:creationId xmlns:a16="http://schemas.microsoft.com/office/drawing/2014/main" id="{336070D6-7920-8742-99EC-5A781BE18ECA}"/>
              </a:ext>
            </a:extLst>
          </p:cNvPr>
          <p:cNvSpPr>
            <a:spLocks noGrp="1"/>
          </p:cNvSpPr>
          <p:nvPr>
            <p:ph type="subTitle" idx="1"/>
          </p:nvPr>
        </p:nvSpPr>
        <p:spPr>
          <a:xfrm>
            <a:off x="371345" y="4159821"/>
            <a:ext cx="3699523" cy="1038777"/>
          </a:xfrm>
          <a:prstGeom prst="rect">
            <a:avLst/>
          </a:prstGeo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5092ABCC-341C-7248-8E34-542281419E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555" y="600107"/>
            <a:ext cx="2317715" cy="360533"/>
          </a:xfrm>
          <a:prstGeom prst="rect">
            <a:avLst/>
          </a:prstGeom>
        </p:spPr>
      </p:pic>
    </p:spTree>
    <p:extLst>
      <p:ext uri="{BB962C8B-B14F-4D97-AF65-F5344CB8AC3E}">
        <p14:creationId xmlns:p14="http://schemas.microsoft.com/office/powerpoint/2010/main" val="44798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82AF25-4275-3F46-B8CA-C6A24024FF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4470399"/>
          </a:xfrm>
          <a:prstGeom prst="rect">
            <a:avLst/>
          </a:prstGeom>
        </p:spPr>
      </p:pic>
      <p:sp>
        <p:nvSpPr>
          <p:cNvPr id="9" name="Rectangle 8">
            <a:extLst>
              <a:ext uri="{FF2B5EF4-FFF2-40B4-BE49-F238E27FC236}">
                <a16:creationId xmlns:a16="http://schemas.microsoft.com/office/drawing/2014/main" id="{B7C262B9-3D32-A345-B686-B5938C2D1491}"/>
              </a:ext>
            </a:extLst>
          </p:cNvPr>
          <p:cNvSpPr/>
          <p:nvPr userDrawn="1"/>
        </p:nvSpPr>
        <p:spPr>
          <a:xfrm>
            <a:off x="0" y="4470401"/>
            <a:ext cx="12192000" cy="2387600"/>
          </a:xfrm>
          <a:prstGeom prst="rect">
            <a:avLst/>
          </a:prstGeom>
          <a:solidFill>
            <a:srgbClr val="245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65B86DE-25F1-DF42-B209-0019C35EC69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459" y="4470400"/>
            <a:ext cx="6082750" cy="2387600"/>
          </a:xfrm>
          <a:prstGeom prst="rect">
            <a:avLst/>
          </a:prstGeom>
        </p:spPr>
      </p:pic>
      <p:sp>
        <p:nvSpPr>
          <p:cNvPr id="10" name="Title 1">
            <a:extLst>
              <a:ext uri="{FF2B5EF4-FFF2-40B4-BE49-F238E27FC236}">
                <a16:creationId xmlns:a16="http://schemas.microsoft.com/office/drawing/2014/main" id="{E32D002B-C9C4-9A4B-9D0D-2936FB142FFD}"/>
              </a:ext>
            </a:extLst>
          </p:cNvPr>
          <p:cNvSpPr>
            <a:spLocks noGrp="1"/>
          </p:cNvSpPr>
          <p:nvPr>
            <p:ph type="ctrTitle"/>
          </p:nvPr>
        </p:nvSpPr>
        <p:spPr>
          <a:xfrm>
            <a:off x="4880238" y="4831424"/>
            <a:ext cx="6841861" cy="867123"/>
          </a:xfrm>
          <a:prstGeom prst="rect">
            <a:avLst/>
          </a:prstGeom>
        </p:spPr>
        <p:txBody>
          <a:bodyPr anchor="t">
            <a:noAutofit/>
          </a:bodyPr>
          <a:lstStyle>
            <a:lvl1pPr algn="l">
              <a:defRPr sz="3600">
                <a:solidFill>
                  <a:schemeClr val="bg1"/>
                </a:solidFill>
              </a:defRPr>
            </a:lvl1pPr>
          </a:lstStyle>
          <a:p>
            <a:r>
              <a:rPr lang="en-US" dirty="0"/>
              <a:t>Click to edit Master title style</a:t>
            </a:r>
          </a:p>
        </p:txBody>
      </p:sp>
      <p:sp>
        <p:nvSpPr>
          <p:cNvPr id="12" name="Subtitle 2">
            <a:extLst>
              <a:ext uri="{FF2B5EF4-FFF2-40B4-BE49-F238E27FC236}">
                <a16:creationId xmlns:a16="http://schemas.microsoft.com/office/drawing/2014/main" id="{B73E9337-8CBC-884D-9720-2A957246F060}"/>
              </a:ext>
            </a:extLst>
          </p:cNvPr>
          <p:cNvSpPr>
            <a:spLocks noGrp="1"/>
          </p:cNvSpPr>
          <p:nvPr>
            <p:ph type="subTitle" idx="1"/>
          </p:nvPr>
        </p:nvSpPr>
        <p:spPr>
          <a:xfrm>
            <a:off x="4880238" y="5486140"/>
            <a:ext cx="6841861" cy="503500"/>
          </a:xfrm>
          <a:prstGeom prst="rect">
            <a:avLst/>
          </a:prstGeom>
        </p:spPr>
        <p:txBody>
          <a:bodyPr anchor="t">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7CC61C73-7279-2A42-9FB0-5B1760CE3E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2555" y="6108278"/>
            <a:ext cx="2317715" cy="360533"/>
          </a:xfrm>
          <a:prstGeom prst="rect">
            <a:avLst/>
          </a:prstGeom>
        </p:spPr>
      </p:pic>
    </p:spTree>
    <p:extLst>
      <p:ext uri="{BB962C8B-B14F-4D97-AF65-F5344CB8AC3E}">
        <p14:creationId xmlns:p14="http://schemas.microsoft.com/office/powerpoint/2010/main" val="351402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34DC1-2E79-3E48-A720-5E9E02FE87E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44"/>
          <a:stretch/>
        </p:blipFill>
        <p:spPr>
          <a:xfrm>
            <a:off x="1972590" y="0"/>
            <a:ext cx="10219410" cy="6858000"/>
          </a:xfrm>
          <a:prstGeom prst="rect">
            <a:avLst/>
          </a:prstGeom>
        </p:spPr>
      </p:pic>
      <p:sp>
        <p:nvSpPr>
          <p:cNvPr id="9" name="Rectangle 8">
            <a:extLst>
              <a:ext uri="{FF2B5EF4-FFF2-40B4-BE49-F238E27FC236}">
                <a16:creationId xmlns:a16="http://schemas.microsoft.com/office/drawing/2014/main" id="{1807BD2F-A8AB-7B43-8D92-09290F4304DE}"/>
              </a:ext>
            </a:extLst>
          </p:cNvPr>
          <p:cNvSpPr/>
          <p:nvPr userDrawn="1"/>
        </p:nvSpPr>
        <p:spPr>
          <a:xfrm>
            <a:off x="-4443" y="0"/>
            <a:ext cx="4960006" cy="6858000"/>
          </a:xfrm>
          <a:prstGeom prst="rect">
            <a:avLst/>
          </a:prstGeom>
          <a:solidFill>
            <a:srgbClr val="245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AF91141-382F-DD4B-8EED-C66B47DB8500}"/>
              </a:ext>
            </a:extLst>
          </p:cNvPr>
          <p:cNvSpPr>
            <a:spLocks noGrp="1"/>
          </p:cNvSpPr>
          <p:nvPr>
            <p:ph type="ctrTitle" hasCustomPrompt="1"/>
          </p:nvPr>
        </p:nvSpPr>
        <p:spPr>
          <a:xfrm>
            <a:off x="354720" y="1984763"/>
            <a:ext cx="3699523" cy="2078528"/>
          </a:xfrm>
          <a:prstGeom prst="rect">
            <a:avLst/>
          </a:prstGeom>
        </p:spPr>
        <p:txBody>
          <a:bodyPr anchor="b">
            <a:normAutofit/>
          </a:bodyPr>
          <a:lstStyle>
            <a:lvl1pPr algn="l">
              <a:defRPr sz="3600">
                <a:solidFill>
                  <a:schemeClr val="bg1"/>
                </a:solidFill>
              </a:defRPr>
            </a:lvl1pPr>
          </a:lstStyle>
          <a:p>
            <a:r>
              <a:rPr lang="en-US" dirty="0"/>
              <a:t>Click to edit Master </a:t>
            </a:r>
            <a:br>
              <a:rPr lang="en-US" dirty="0"/>
            </a:br>
            <a:r>
              <a:rPr lang="en-US" dirty="0"/>
              <a:t>title style</a:t>
            </a:r>
          </a:p>
        </p:txBody>
      </p:sp>
      <p:sp>
        <p:nvSpPr>
          <p:cNvPr id="10" name="Subtitle 2">
            <a:extLst>
              <a:ext uri="{FF2B5EF4-FFF2-40B4-BE49-F238E27FC236}">
                <a16:creationId xmlns:a16="http://schemas.microsoft.com/office/drawing/2014/main" id="{78146838-73F6-5F41-BC5E-6D3D77C06339}"/>
              </a:ext>
            </a:extLst>
          </p:cNvPr>
          <p:cNvSpPr>
            <a:spLocks noGrp="1"/>
          </p:cNvSpPr>
          <p:nvPr>
            <p:ph type="subTitle" idx="1"/>
          </p:nvPr>
        </p:nvSpPr>
        <p:spPr>
          <a:xfrm>
            <a:off x="371345" y="4159821"/>
            <a:ext cx="3699523" cy="1038777"/>
          </a:xfrm>
          <a:prstGeom prst="rect">
            <a:avLst/>
          </a:prstGeo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790F591B-FEF9-EC40-83B3-787B64F1F1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555" y="600107"/>
            <a:ext cx="2317715" cy="360533"/>
          </a:xfrm>
          <a:prstGeom prst="rect">
            <a:avLst/>
          </a:prstGeom>
        </p:spPr>
      </p:pic>
    </p:spTree>
    <p:extLst>
      <p:ext uri="{BB962C8B-B14F-4D97-AF65-F5344CB8AC3E}">
        <p14:creationId xmlns:p14="http://schemas.microsoft.com/office/powerpoint/2010/main" val="314571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7BF69D-5056-3041-AA91-56FB869C266F}"/>
              </a:ext>
            </a:extLst>
          </p:cNvPr>
          <p:cNvSpPr/>
          <p:nvPr userDrawn="1"/>
        </p:nvSpPr>
        <p:spPr>
          <a:xfrm>
            <a:off x="0" y="4470401"/>
            <a:ext cx="12192000" cy="23876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996152F9-20FC-1942-BFE4-4BA354582F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59" y="4470400"/>
            <a:ext cx="6082750" cy="2387600"/>
          </a:xfrm>
          <a:prstGeom prst="rect">
            <a:avLst/>
          </a:prstGeom>
        </p:spPr>
      </p:pic>
      <p:pic>
        <p:nvPicPr>
          <p:cNvPr id="7" name="Picture 6">
            <a:extLst>
              <a:ext uri="{FF2B5EF4-FFF2-40B4-BE49-F238E27FC236}">
                <a16:creationId xmlns:a16="http://schemas.microsoft.com/office/drawing/2014/main" id="{E8F3752A-EBC1-B84E-8A15-AA1B368F8B8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4531360"/>
          </a:xfrm>
          <a:prstGeom prst="rect">
            <a:avLst/>
          </a:prstGeom>
        </p:spPr>
      </p:pic>
      <p:sp>
        <p:nvSpPr>
          <p:cNvPr id="14" name="Title 1">
            <a:extLst>
              <a:ext uri="{FF2B5EF4-FFF2-40B4-BE49-F238E27FC236}">
                <a16:creationId xmlns:a16="http://schemas.microsoft.com/office/drawing/2014/main" id="{9B781210-C851-894B-A7FC-84BCC6EEB26B}"/>
              </a:ext>
            </a:extLst>
          </p:cNvPr>
          <p:cNvSpPr>
            <a:spLocks noGrp="1"/>
          </p:cNvSpPr>
          <p:nvPr>
            <p:ph type="ctrTitle"/>
          </p:nvPr>
        </p:nvSpPr>
        <p:spPr>
          <a:xfrm>
            <a:off x="4880238" y="4831424"/>
            <a:ext cx="6841861" cy="867123"/>
          </a:xfrm>
          <a:prstGeom prst="rect">
            <a:avLst/>
          </a:prstGeom>
        </p:spPr>
        <p:txBody>
          <a:bodyPr anchor="t">
            <a:noAutofit/>
          </a:bodyPr>
          <a:lstStyle>
            <a:lvl1pPr algn="l">
              <a:defRPr sz="3600">
                <a:solidFill>
                  <a:schemeClr val="bg1"/>
                </a:solidFill>
              </a:defRPr>
            </a:lvl1pPr>
          </a:lstStyle>
          <a:p>
            <a:r>
              <a:rPr lang="en-US" dirty="0"/>
              <a:t>Click to edit Master title style</a:t>
            </a:r>
          </a:p>
        </p:txBody>
      </p:sp>
      <p:sp>
        <p:nvSpPr>
          <p:cNvPr id="15" name="Subtitle 2">
            <a:extLst>
              <a:ext uri="{FF2B5EF4-FFF2-40B4-BE49-F238E27FC236}">
                <a16:creationId xmlns:a16="http://schemas.microsoft.com/office/drawing/2014/main" id="{170B05C5-F7EA-4D4E-BD7E-769BEB0BB8B9}"/>
              </a:ext>
            </a:extLst>
          </p:cNvPr>
          <p:cNvSpPr>
            <a:spLocks noGrp="1"/>
          </p:cNvSpPr>
          <p:nvPr>
            <p:ph type="subTitle" idx="1"/>
          </p:nvPr>
        </p:nvSpPr>
        <p:spPr>
          <a:xfrm>
            <a:off x="4880238" y="5486140"/>
            <a:ext cx="6841861" cy="503500"/>
          </a:xfrm>
          <a:prstGeom prst="rect">
            <a:avLst/>
          </a:prstGeom>
        </p:spPr>
        <p:txBody>
          <a:bodyPr anchor="t">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E4D257CE-80DB-C040-B3A5-26E0D98F5E1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2555" y="6108278"/>
            <a:ext cx="2317715" cy="360533"/>
          </a:xfrm>
          <a:prstGeom prst="rect">
            <a:avLst/>
          </a:prstGeom>
        </p:spPr>
      </p:pic>
    </p:spTree>
    <p:extLst>
      <p:ext uri="{BB962C8B-B14F-4D97-AF65-F5344CB8AC3E}">
        <p14:creationId xmlns:p14="http://schemas.microsoft.com/office/powerpoint/2010/main" val="2536282882"/>
      </p:ext>
    </p:extLst>
  </p:cSld>
  <p:clrMapOvr>
    <a:masterClrMapping/>
  </p:clrMapOvr>
  <p:extLst>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FEFC3F-B00D-A44B-A432-8B26DBE8B2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82"/>
          <a:stretch/>
        </p:blipFill>
        <p:spPr>
          <a:xfrm>
            <a:off x="4536322" y="0"/>
            <a:ext cx="7655678" cy="6858000"/>
          </a:xfrm>
          <a:prstGeom prst="rect">
            <a:avLst/>
          </a:prstGeom>
        </p:spPr>
      </p:pic>
      <p:sp>
        <p:nvSpPr>
          <p:cNvPr id="9" name="Rectangle 8">
            <a:extLst>
              <a:ext uri="{FF2B5EF4-FFF2-40B4-BE49-F238E27FC236}">
                <a16:creationId xmlns:a16="http://schemas.microsoft.com/office/drawing/2014/main" id="{1807BD2F-A8AB-7B43-8D92-09290F4304DE}"/>
              </a:ext>
            </a:extLst>
          </p:cNvPr>
          <p:cNvSpPr/>
          <p:nvPr userDrawn="1"/>
        </p:nvSpPr>
        <p:spPr>
          <a:xfrm>
            <a:off x="0" y="0"/>
            <a:ext cx="4960006" cy="68580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F357FD3-999F-B44E-B067-85FC9A629087}"/>
              </a:ext>
            </a:extLst>
          </p:cNvPr>
          <p:cNvSpPr>
            <a:spLocks noGrp="1"/>
          </p:cNvSpPr>
          <p:nvPr>
            <p:ph type="ctrTitle" hasCustomPrompt="1"/>
          </p:nvPr>
        </p:nvSpPr>
        <p:spPr>
          <a:xfrm>
            <a:off x="354720" y="1984763"/>
            <a:ext cx="3699523" cy="2078528"/>
          </a:xfrm>
          <a:prstGeom prst="rect">
            <a:avLst/>
          </a:prstGeom>
        </p:spPr>
        <p:txBody>
          <a:bodyPr anchor="b">
            <a:normAutofit/>
          </a:bodyPr>
          <a:lstStyle>
            <a:lvl1pPr algn="l">
              <a:defRPr sz="3600">
                <a:solidFill>
                  <a:schemeClr val="bg1"/>
                </a:solidFill>
              </a:defRPr>
            </a:lvl1pPr>
          </a:lstStyle>
          <a:p>
            <a:r>
              <a:rPr lang="en-US" dirty="0"/>
              <a:t>Click to edit Master </a:t>
            </a:r>
            <a:br>
              <a:rPr lang="en-US" dirty="0"/>
            </a:br>
            <a:r>
              <a:rPr lang="en-US" dirty="0"/>
              <a:t>title style</a:t>
            </a:r>
          </a:p>
        </p:txBody>
      </p:sp>
      <p:sp>
        <p:nvSpPr>
          <p:cNvPr id="8" name="Subtitle 2">
            <a:extLst>
              <a:ext uri="{FF2B5EF4-FFF2-40B4-BE49-F238E27FC236}">
                <a16:creationId xmlns:a16="http://schemas.microsoft.com/office/drawing/2014/main" id="{DF9F3B64-ACC8-ED43-A3A0-D07E3A4935EC}"/>
              </a:ext>
            </a:extLst>
          </p:cNvPr>
          <p:cNvSpPr>
            <a:spLocks noGrp="1"/>
          </p:cNvSpPr>
          <p:nvPr>
            <p:ph type="subTitle" idx="1"/>
          </p:nvPr>
        </p:nvSpPr>
        <p:spPr>
          <a:xfrm>
            <a:off x="371345" y="4159821"/>
            <a:ext cx="3699523" cy="1038777"/>
          </a:xfrm>
          <a:prstGeom prst="rect">
            <a:avLst/>
          </a:prstGeo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2EE71443-5CC4-D54B-860A-06C702EB13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555" y="600107"/>
            <a:ext cx="2317715" cy="360533"/>
          </a:xfrm>
          <a:prstGeom prst="rect">
            <a:avLst/>
          </a:prstGeom>
        </p:spPr>
      </p:pic>
    </p:spTree>
    <p:extLst>
      <p:ext uri="{BB962C8B-B14F-4D97-AF65-F5344CB8AC3E}">
        <p14:creationId xmlns:p14="http://schemas.microsoft.com/office/powerpoint/2010/main" val="2442461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FE5335-C778-F54C-886C-3FC737951083}"/>
              </a:ext>
            </a:extLst>
          </p:cNvPr>
          <p:cNvSpPr/>
          <p:nvPr userDrawn="1"/>
        </p:nvSpPr>
        <p:spPr>
          <a:xfrm>
            <a:off x="0" y="0"/>
            <a:ext cx="12192000" cy="6858000"/>
          </a:xfrm>
          <a:prstGeom prst="rect">
            <a:avLst/>
          </a:prstGeom>
          <a:solidFill>
            <a:srgbClr val="245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3" name="Picture 12">
            <a:extLst>
              <a:ext uri="{FF2B5EF4-FFF2-40B4-BE49-F238E27FC236}">
                <a16:creationId xmlns:a16="http://schemas.microsoft.com/office/drawing/2014/main" id="{6DEBADF0-A79A-8F42-B5DB-406D8EFF20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
        <p:nvSpPr>
          <p:cNvPr id="2" name="Title 1">
            <a:extLst>
              <a:ext uri="{FF2B5EF4-FFF2-40B4-BE49-F238E27FC236}">
                <a16:creationId xmlns:a16="http://schemas.microsoft.com/office/drawing/2014/main" id="{BB29498A-9AA1-6246-828C-D8B12C2AA9D0}"/>
              </a:ext>
            </a:extLst>
          </p:cNvPr>
          <p:cNvSpPr>
            <a:spLocks noGrp="1"/>
          </p:cNvSpPr>
          <p:nvPr>
            <p:ph type="title"/>
          </p:nvPr>
        </p:nvSpPr>
        <p:spPr>
          <a:xfrm>
            <a:off x="831850" y="1709738"/>
            <a:ext cx="10515600"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009A2B2-7B92-924A-8FD4-9F80063469DD}"/>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1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FEDB7A7-5E42-5F40-AE06-E30E81961AF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139929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FE5335-C778-F54C-886C-3FC737951083}"/>
              </a:ext>
            </a:extLst>
          </p:cNvPr>
          <p:cNvSpPr/>
          <p:nvPr userDrawn="1"/>
        </p:nvSpPr>
        <p:spPr>
          <a:xfrm>
            <a:off x="0" y="0"/>
            <a:ext cx="12192000" cy="68580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3" name="Picture 12">
            <a:extLst>
              <a:ext uri="{FF2B5EF4-FFF2-40B4-BE49-F238E27FC236}">
                <a16:creationId xmlns:a16="http://schemas.microsoft.com/office/drawing/2014/main" id="{6DEBADF0-A79A-8F42-B5DB-406D8EFF20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
        <p:nvSpPr>
          <p:cNvPr id="2" name="Title 1">
            <a:extLst>
              <a:ext uri="{FF2B5EF4-FFF2-40B4-BE49-F238E27FC236}">
                <a16:creationId xmlns:a16="http://schemas.microsoft.com/office/drawing/2014/main" id="{BB29498A-9AA1-6246-828C-D8B12C2AA9D0}"/>
              </a:ext>
            </a:extLst>
          </p:cNvPr>
          <p:cNvSpPr>
            <a:spLocks noGrp="1"/>
          </p:cNvSpPr>
          <p:nvPr>
            <p:ph type="title"/>
          </p:nvPr>
        </p:nvSpPr>
        <p:spPr>
          <a:xfrm>
            <a:off x="831850" y="1709738"/>
            <a:ext cx="10515600"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009A2B2-7B92-924A-8FD4-9F80063469DD}"/>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1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FEDB7A7-5E42-5F40-AE06-E30E81961AF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372544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FE5335-C778-F54C-886C-3FC737951083}"/>
              </a:ext>
            </a:extLst>
          </p:cNvPr>
          <p:cNvSpPr/>
          <p:nvPr userDrawn="1"/>
        </p:nvSpPr>
        <p:spPr>
          <a:xfrm>
            <a:off x="0" y="0"/>
            <a:ext cx="12192000" cy="6858000"/>
          </a:xfrm>
          <a:prstGeom prst="rect">
            <a:avLst/>
          </a:prstGeom>
          <a:solidFill>
            <a:srgbClr val="C88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3" name="Picture 12">
            <a:extLst>
              <a:ext uri="{FF2B5EF4-FFF2-40B4-BE49-F238E27FC236}">
                <a16:creationId xmlns:a16="http://schemas.microsoft.com/office/drawing/2014/main" id="{6DEBADF0-A79A-8F42-B5DB-406D8EFF20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
        <p:nvSpPr>
          <p:cNvPr id="2" name="Title 1">
            <a:extLst>
              <a:ext uri="{FF2B5EF4-FFF2-40B4-BE49-F238E27FC236}">
                <a16:creationId xmlns:a16="http://schemas.microsoft.com/office/drawing/2014/main" id="{BB29498A-9AA1-6246-828C-D8B12C2AA9D0}"/>
              </a:ext>
            </a:extLst>
          </p:cNvPr>
          <p:cNvSpPr>
            <a:spLocks noGrp="1"/>
          </p:cNvSpPr>
          <p:nvPr>
            <p:ph type="title"/>
          </p:nvPr>
        </p:nvSpPr>
        <p:spPr>
          <a:xfrm>
            <a:off x="831850" y="1709738"/>
            <a:ext cx="10515600"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009A2B2-7B92-924A-8FD4-9F80063469DD}"/>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1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FEDB7A7-5E42-5F40-AE06-E30E81961AF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360954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0"/>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Footer Placeholder 1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5" name="Slide Number Placeholder 1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79DFE-2D07-4E4C-BEA9-7A88E8BE5275}" type="slidenum">
              <a:rPr lang="en-US" smtClean="0"/>
              <a:t>‹#›</a:t>
            </a:fld>
            <a:endParaRPr lang="en-US"/>
          </a:p>
        </p:txBody>
      </p:sp>
      <p:sp>
        <p:nvSpPr>
          <p:cNvPr id="16" name="Text Placeholder 15"/>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079650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49" r:id="rId5"/>
    <p:sldLayoutId id="2147483666" r:id="rId6"/>
    <p:sldLayoutId id="2147483673" r:id="rId7"/>
    <p:sldLayoutId id="2147483651" r:id="rId8"/>
    <p:sldLayoutId id="2147483672" r:id="rId9"/>
    <p:sldLayoutId id="2147483650" r:id="rId10"/>
    <p:sldLayoutId id="2147483667" r:id="rId11"/>
    <p:sldLayoutId id="2147483663" r:id="rId12"/>
    <p:sldLayoutId id="2147483661" r:id="rId13"/>
    <p:sldLayoutId id="2147483664" r:id="rId14"/>
    <p:sldLayoutId id="2147483674" r:id="rId15"/>
    <p:sldLayoutId id="2147483662" r:id="rId16"/>
    <p:sldLayoutId id="2147483676" r:id="rId17"/>
    <p:sldLayoutId id="2147483678" r:id="rId18"/>
  </p:sldLayoutIdLst>
  <p:txStyles>
    <p:title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emf"/></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hyperlink" Target="mailto:david.kramer@ks.usda.gov" TargetMode="External"/><Relationship Id="rId3" Type="http://schemas.openxmlformats.org/officeDocument/2006/relationships/hyperlink" Target="mailto:nancy.pletcher@usda.gov" TargetMode="External"/><Relationship Id="rId7" Type="http://schemas.openxmlformats.org/officeDocument/2006/relationships/hyperlink" Target="mailto:William.fritz@usda.gov"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mailto:travis.snider@ks.usda.gov" TargetMode="External"/><Relationship Id="rId5" Type="http://schemas.openxmlformats.org/officeDocument/2006/relationships/hyperlink" Target="mailto:doug.bruggeman@ks.usda.gov" TargetMode="External"/><Relationship Id="rId4" Type="http://schemas.openxmlformats.org/officeDocument/2006/relationships/hyperlink" Target="mailto:jennifer.yarbrough@usda.gov"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14DB-582F-7E4C-ADF4-0D46391A08C8}"/>
              </a:ext>
            </a:extLst>
          </p:cNvPr>
          <p:cNvSpPr>
            <a:spLocks noGrp="1"/>
          </p:cNvSpPr>
          <p:nvPr>
            <p:ph type="ctrTitle"/>
          </p:nvPr>
        </p:nvSpPr>
        <p:spPr>
          <a:xfrm>
            <a:off x="4880238" y="4831424"/>
            <a:ext cx="6841861" cy="867123"/>
          </a:xfrm>
        </p:spPr>
        <p:txBody>
          <a:bodyPr/>
          <a:lstStyle/>
          <a:p>
            <a:r>
              <a:rPr lang="en-US" sz="2800" dirty="0"/>
              <a:t>USDA Rural Development</a:t>
            </a:r>
          </a:p>
        </p:txBody>
      </p:sp>
      <p:sp>
        <p:nvSpPr>
          <p:cNvPr id="3" name="Subtitle 2">
            <a:extLst>
              <a:ext uri="{FF2B5EF4-FFF2-40B4-BE49-F238E27FC236}">
                <a16:creationId xmlns:a16="http://schemas.microsoft.com/office/drawing/2014/main" id="{301E5EA6-6F2F-CC48-9751-DFD88AA2E485}"/>
              </a:ext>
            </a:extLst>
          </p:cNvPr>
          <p:cNvSpPr>
            <a:spLocks noGrp="1"/>
          </p:cNvSpPr>
          <p:nvPr>
            <p:ph type="subTitle" idx="1"/>
          </p:nvPr>
        </p:nvSpPr>
        <p:spPr>
          <a:xfrm>
            <a:off x="4880238" y="5486139"/>
            <a:ext cx="6841861" cy="1045290"/>
          </a:xfrm>
        </p:spPr>
        <p:txBody>
          <a:bodyPr>
            <a:normAutofit/>
          </a:bodyPr>
          <a:lstStyle/>
          <a:p>
            <a:r>
              <a:rPr lang="en-US" dirty="0"/>
              <a:t>Business Programs Overview – Nancy Pletcher</a:t>
            </a:r>
            <a:br>
              <a:rPr lang="en-US" dirty="0"/>
            </a:br>
            <a:br>
              <a:rPr lang="en-US" dirty="0"/>
            </a:br>
            <a:r>
              <a:rPr lang="en-US" dirty="0"/>
              <a:t>Kansas City Food Hub – March 2021</a:t>
            </a:r>
          </a:p>
        </p:txBody>
      </p:sp>
    </p:spTree>
    <p:extLst>
      <p:ext uri="{BB962C8B-B14F-4D97-AF65-F5344CB8AC3E}">
        <p14:creationId xmlns:p14="http://schemas.microsoft.com/office/powerpoint/2010/main" val="4055547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4E04D4C2-B2D1-42A5-85BA-1F0BFA435F6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a:latin typeface="Calibri" panose="020F0502020204030204" pitchFamily="34" charset="0"/>
                <a:cs typeface="Calibri" panose="020F0502020204030204" pitchFamily="34" charset="0"/>
              </a:rPr>
              <a:t>Value-Added Producer Grant</a:t>
            </a:r>
          </a:p>
        </p:txBody>
      </p:sp>
      <p:sp>
        <p:nvSpPr>
          <p:cNvPr id="67587" name="Content Placeholder 3">
            <a:extLst>
              <a:ext uri="{FF2B5EF4-FFF2-40B4-BE49-F238E27FC236}">
                <a16:creationId xmlns:a16="http://schemas.microsoft.com/office/drawing/2014/main" id="{07E8A4AD-34C0-4571-AFAA-797DF0A89907}"/>
              </a:ext>
            </a:extLst>
          </p:cNvPr>
          <p:cNvSpPr>
            <a:spLocks noGrp="1" noChangeArrowheads="1"/>
          </p:cNvSpPr>
          <p:nvPr>
            <p:ph idx="1"/>
          </p:nvPr>
        </p:nvSpPr>
        <p:spPr bwMode="auto">
          <a:xfrm>
            <a:off x="838200" y="1979544"/>
            <a:ext cx="8156944"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50000"/>
              </a:lnSpc>
              <a:buNone/>
            </a:pPr>
            <a:r>
              <a:rPr lang="en-US" altLang="en-US" dirty="0">
                <a:latin typeface="Calibri" panose="020F0502020204030204" pitchFamily="34" charset="0"/>
                <a:cs typeface="Calibri" panose="020F0502020204030204" pitchFamily="34" charset="0"/>
              </a:rPr>
              <a:t>Additional VAPG Eligibility Requirements </a:t>
            </a:r>
          </a:p>
          <a:p>
            <a:pPr lvl="1">
              <a:lnSpc>
                <a:spcPct val="100000"/>
              </a:lnSpc>
            </a:pPr>
            <a:r>
              <a:rPr lang="en-US" altLang="en-US" dirty="0">
                <a:latin typeface="Calibri" panose="020F0502020204030204" pitchFamily="34" charset="0"/>
                <a:cs typeface="Calibri" panose="020F0502020204030204" pitchFamily="34" charset="0"/>
              </a:rPr>
              <a:t>Applicant currently produces and owns at least 51% of the raw agriculture commodity needed for the project</a:t>
            </a:r>
          </a:p>
          <a:p>
            <a:pPr marL="457200" lvl="1" indent="0">
              <a:lnSpc>
                <a:spcPct val="100000"/>
              </a:lnSpc>
              <a:buNone/>
            </a:pPr>
            <a:endParaRPr lang="en-US" altLang="en-US" dirty="0">
              <a:latin typeface="Calibri" panose="020F0502020204030204" pitchFamily="34" charset="0"/>
              <a:cs typeface="Calibri" panose="020F0502020204030204" pitchFamily="34" charset="0"/>
            </a:endParaRPr>
          </a:p>
          <a:p>
            <a:pPr lvl="1">
              <a:lnSpc>
                <a:spcPct val="100000"/>
              </a:lnSpc>
            </a:pPr>
            <a:r>
              <a:rPr lang="en-US" altLang="en-US" dirty="0">
                <a:latin typeface="Calibri" panose="020F0502020204030204" pitchFamily="34" charset="0"/>
                <a:cs typeface="Calibri" panose="020F0502020204030204" pitchFamily="34" charset="0"/>
              </a:rPr>
              <a:t>Applicant maintains ownership of agriculture commodity from the raw state of production to the sale of the value-added product</a:t>
            </a:r>
          </a:p>
          <a:p>
            <a:pPr lvl="1">
              <a:lnSpc>
                <a:spcPct val="100000"/>
              </a:lnSpc>
            </a:pPr>
            <a:endParaRPr lang="en-US" altLang="en-US" dirty="0">
              <a:latin typeface="Calibri" panose="020F0502020204030204" pitchFamily="34" charset="0"/>
              <a:cs typeface="Calibri" panose="020F0502020204030204" pitchFamily="34" charset="0"/>
            </a:endParaRPr>
          </a:p>
          <a:p>
            <a:pPr lvl="1">
              <a:lnSpc>
                <a:spcPct val="100000"/>
              </a:lnSpc>
            </a:pPr>
            <a:r>
              <a:rPr lang="en-US" altLang="en-US" dirty="0">
                <a:latin typeface="Calibri" panose="020F0502020204030204" pitchFamily="34" charset="0"/>
                <a:cs typeface="Calibri" panose="020F0502020204030204" pitchFamily="34" charset="0"/>
              </a:rPr>
              <a:t>Must demonstrate the applicant is entering an emerging market (new product sold for less than 2 years) or market expansion (existing product expanding customer base).</a:t>
            </a:r>
          </a:p>
          <a:p>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7831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4E04D4C2-B2D1-42A5-85BA-1F0BFA435F6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a:latin typeface="Calibri" panose="020F0502020204030204" pitchFamily="34" charset="0"/>
                <a:cs typeface="Calibri" panose="020F0502020204030204" pitchFamily="34" charset="0"/>
              </a:rPr>
              <a:t>Value-Added Producer Grant</a:t>
            </a:r>
          </a:p>
        </p:txBody>
      </p:sp>
      <p:sp>
        <p:nvSpPr>
          <p:cNvPr id="67587" name="Content Placeholder 3">
            <a:extLst>
              <a:ext uri="{FF2B5EF4-FFF2-40B4-BE49-F238E27FC236}">
                <a16:creationId xmlns:a16="http://schemas.microsoft.com/office/drawing/2014/main" id="{07E8A4AD-34C0-4571-AFAA-797DF0A89907}"/>
              </a:ext>
            </a:extLst>
          </p:cNvPr>
          <p:cNvSpPr>
            <a:spLocks noGrp="1" noChangeArrowheads="1"/>
          </p:cNvSpPr>
          <p:nvPr>
            <p:ph idx="1"/>
          </p:nvPr>
        </p:nvSpPr>
        <p:spPr bwMode="auto">
          <a:xfrm>
            <a:off x="838200" y="1979544"/>
            <a:ext cx="8156944"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50000"/>
              </a:lnSpc>
              <a:buNone/>
            </a:pPr>
            <a:r>
              <a:rPr lang="en-US" altLang="en-US" dirty="0">
                <a:latin typeface="Calibri" panose="020F0502020204030204" pitchFamily="34" charset="0"/>
                <a:cs typeface="Calibri" panose="020F0502020204030204" pitchFamily="34" charset="0"/>
              </a:rPr>
              <a:t>Feasibility Study and Business Plan</a:t>
            </a:r>
          </a:p>
          <a:p>
            <a:pPr lvl="1">
              <a:lnSpc>
                <a:spcPct val="100000"/>
              </a:lnSpc>
            </a:pPr>
            <a:r>
              <a:rPr lang="en-US" altLang="en-US" dirty="0">
                <a:latin typeface="Calibri" panose="020F0502020204030204" pitchFamily="34" charset="0"/>
                <a:cs typeface="Calibri" panose="020F0502020204030204" pitchFamily="34" charset="0"/>
              </a:rPr>
              <a:t>Working Capital applications greater than $50,000 do require a feasibility study and business plan.</a:t>
            </a:r>
          </a:p>
          <a:p>
            <a:pPr lvl="1">
              <a:lnSpc>
                <a:spcPct val="100000"/>
              </a:lnSpc>
            </a:pPr>
            <a:r>
              <a:rPr lang="en-US" altLang="en-US" dirty="0">
                <a:latin typeface="Calibri" panose="020F0502020204030204" pitchFamily="34" charset="0"/>
                <a:cs typeface="Calibri" panose="020F0502020204030204" pitchFamily="34" charset="0"/>
              </a:rPr>
              <a:t>An exception is that an applicant that qualifies as an independent producer that is expanding their market demonstrated by selling their product for 2 years can submit only a business plan.</a:t>
            </a:r>
          </a:p>
          <a:p>
            <a:pPr lvl="1">
              <a:lnSpc>
                <a:spcPct val="100000"/>
              </a:lnSpc>
            </a:pPr>
            <a:r>
              <a:rPr lang="en-US" altLang="en-US" dirty="0">
                <a:latin typeface="Calibri" panose="020F0502020204030204" pitchFamily="34" charset="0"/>
                <a:cs typeface="Calibri" panose="020F0502020204030204" pitchFamily="34" charset="0"/>
              </a:rPr>
              <a:t>Simplified applications less than $50,000 are not required to provide a feasibility study and business plan.</a:t>
            </a:r>
          </a:p>
          <a:p>
            <a:pPr lvl="1">
              <a:lnSpc>
                <a:spcPct val="100000"/>
              </a:lnSpc>
            </a:pPr>
            <a:r>
              <a:rPr lang="en-US" altLang="en-US" dirty="0">
                <a:latin typeface="Calibri" panose="020F0502020204030204" pitchFamily="34" charset="0"/>
                <a:cs typeface="Calibri" panose="020F0502020204030204" pitchFamily="34" charset="0"/>
              </a:rPr>
              <a:t>All applications, whether they require a feasibility study and business plan, are required to show the project is feasible.</a:t>
            </a:r>
          </a:p>
          <a:p>
            <a:pPr lvl="1">
              <a:lnSpc>
                <a:spcPct val="100000"/>
              </a:lnSpc>
            </a:pPr>
            <a:endParaRPr lang="en-US" altLang="en-US" dirty="0">
              <a:latin typeface="Calibri" panose="020F0502020204030204" pitchFamily="34" charset="0"/>
              <a:cs typeface="Calibri" panose="020F0502020204030204" pitchFamily="34" charset="0"/>
            </a:endParaRPr>
          </a:p>
          <a:p>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958945-80D6-435B-A540-C18157C7D4CA}"/>
              </a:ext>
            </a:extLst>
          </p:cNvPr>
          <p:cNvSpPr>
            <a:spLocks noGrp="1" noChangeArrowheads="1"/>
          </p:cNvSpPr>
          <p:nvPr>
            <p:ph type="title"/>
          </p:nvPr>
        </p:nvSpPr>
        <p:spPr bwMode="auto">
          <a:xfrm>
            <a:off x="838200" y="523875"/>
            <a:ext cx="10515600" cy="1227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Value-Added Producer Grant</a:t>
            </a:r>
          </a:p>
        </p:txBody>
      </p:sp>
      <p:sp>
        <p:nvSpPr>
          <p:cNvPr id="6" name="Content Placeholder 3">
            <a:extLst>
              <a:ext uri="{FF2B5EF4-FFF2-40B4-BE49-F238E27FC236}">
                <a16:creationId xmlns:a16="http://schemas.microsoft.com/office/drawing/2014/main" id="{BE97066F-BD63-45E7-88B2-D2330311F680}"/>
              </a:ext>
            </a:extLst>
          </p:cNvPr>
          <p:cNvSpPr>
            <a:spLocks noGrp="1"/>
          </p:cNvSpPr>
          <p:nvPr>
            <p:ph idx="1"/>
          </p:nvPr>
        </p:nvSpPr>
        <p:spPr bwMode="auto">
          <a:xfrm>
            <a:off x="838200" y="1979613"/>
            <a:ext cx="10515600" cy="47418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50000"/>
              </a:lnSpc>
              <a:buNone/>
              <a:defRPr/>
            </a:pPr>
            <a:r>
              <a:rPr lang="en-US" sz="2400" dirty="0"/>
              <a:t>Value-Added Producer Applications FY 2021</a:t>
            </a:r>
          </a:p>
          <a:p>
            <a:pPr lvl="1">
              <a:lnSpc>
                <a:spcPct val="150000"/>
              </a:lnSpc>
              <a:defRPr/>
            </a:pPr>
            <a:r>
              <a:rPr lang="en-US" sz="2000" dirty="0">
                <a:latin typeface="+mn-lt"/>
              </a:rPr>
              <a:t>Funding Levels - $41 million comes from FY 2021 Appropriations and carryover from FY 2020</a:t>
            </a:r>
          </a:p>
          <a:p>
            <a:pPr marL="457200" lvl="1" indent="0">
              <a:lnSpc>
                <a:spcPct val="150000"/>
              </a:lnSpc>
              <a:buNone/>
              <a:defRPr/>
            </a:pPr>
            <a:r>
              <a:rPr lang="en-US" sz="2000" dirty="0">
                <a:latin typeface="+mn-lt"/>
              </a:rPr>
              <a:t>                                  $35 million in COVID-19 relief funds which include a reduced cost share </a:t>
            </a:r>
          </a:p>
          <a:p>
            <a:pPr marL="457200" lvl="1" indent="0">
              <a:lnSpc>
                <a:spcPct val="150000"/>
              </a:lnSpc>
              <a:buNone/>
              <a:defRPr/>
            </a:pPr>
            <a:r>
              <a:rPr lang="en-US" sz="2000" dirty="0">
                <a:latin typeface="+mn-lt"/>
              </a:rPr>
              <a:t>                                  match of 10 percent.</a:t>
            </a:r>
          </a:p>
          <a:p>
            <a:pPr lvl="1">
              <a:lnSpc>
                <a:spcPct val="100000"/>
              </a:lnSpc>
              <a:spcAft>
                <a:spcPts val="600"/>
              </a:spcAft>
              <a:defRPr/>
            </a:pPr>
            <a:r>
              <a:rPr lang="en-US" altLang="en-US" sz="2000" dirty="0">
                <a:latin typeface="+mn-lt"/>
                <a:ea typeface="Calibri" panose="020F0502020204030204" pitchFamily="34" charset="0"/>
                <a:cs typeface="Calibri" panose="020F0502020204030204" pitchFamily="34" charset="0"/>
              </a:rPr>
              <a:t>Deadlines – Paper applications must be postmarked by May 4, 2021</a:t>
            </a:r>
          </a:p>
          <a:p>
            <a:pPr marL="457200" lvl="1" indent="0">
              <a:lnSpc>
                <a:spcPct val="100000"/>
              </a:lnSpc>
              <a:spcAft>
                <a:spcPts val="600"/>
              </a:spcAft>
              <a:buNone/>
              <a:defRPr/>
            </a:pPr>
            <a:r>
              <a:rPr lang="en-US" altLang="en-US" sz="2000" dirty="0">
                <a:latin typeface="+mn-lt"/>
                <a:ea typeface="Calibri" panose="020F0502020204030204" pitchFamily="34" charset="0"/>
                <a:cs typeface="Calibri" panose="020F0502020204030204" pitchFamily="34" charset="0"/>
              </a:rPr>
              <a:t>                          Applications are permitted through Grants.gov and received by 11:59 p.m. </a:t>
            </a:r>
          </a:p>
          <a:p>
            <a:pPr marL="457200" lvl="1" indent="0">
              <a:lnSpc>
                <a:spcPct val="100000"/>
              </a:lnSpc>
              <a:spcAft>
                <a:spcPts val="600"/>
              </a:spcAft>
              <a:buNone/>
              <a:defRPr/>
            </a:pPr>
            <a:r>
              <a:rPr lang="en-US" altLang="en-US" sz="2000" dirty="0">
                <a:latin typeface="+mn-lt"/>
                <a:ea typeface="Calibri" panose="020F0502020204030204" pitchFamily="34" charset="0"/>
                <a:cs typeface="Calibri" panose="020F0502020204030204" pitchFamily="34" charset="0"/>
              </a:rPr>
              <a:t>                          April 29, 2021</a:t>
            </a:r>
          </a:p>
          <a:p>
            <a:pPr marL="457200" lvl="1" indent="0">
              <a:lnSpc>
                <a:spcPct val="100000"/>
              </a:lnSpc>
              <a:spcAft>
                <a:spcPts val="600"/>
              </a:spcAft>
              <a:buNone/>
              <a:defRPr/>
            </a:pPr>
            <a:endParaRPr lang="en-US" altLang="en-US" sz="1800" dirty="0">
              <a:latin typeface="+mn-lt"/>
              <a:ea typeface="Calibri" panose="020F0502020204030204" pitchFamily="34" charset="0"/>
              <a:cs typeface="Calibri" panose="020F0502020204030204" pitchFamily="34" charset="0"/>
            </a:endParaRPr>
          </a:p>
          <a:p>
            <a:pPr marL="457200" lvl="1" indent="0">
              <a:buFont typeface="Arial" panose="020B0604020202020204" pitchFamily="34" charset="0"/>
              <a:buNone/>
              <a:defRPr/>
            </a:pPr>
            <a:endParaRPr lang="en-US" altLang="en-US"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n-US" alt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8492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Content Placeholder 3">
            <a:extLst>
              <a:ext uri="{FF2B5EF4-FFF2-40B4-BE49-F238E27FC236}">
                <a16:creationId xmlns:a16="http://schemas.microsoft.com/office/drawing/2014/main" id="{9D47B3AB-004A-4127-B6D5-FCC5ABB24A5C}"/>
              </a:ext>
            </a:extLst>
          </p:cNvPr>
          <p:cNvSpPr>
            <a:spLocks noGrp="1" noChangeArrowheads="1"/>
          </p:cNvSpPr>
          <p:nvPr>
            <p:ph idx="1"/>
          </p:nvPr>
        </p:nvSpPr>
        <p:spPr bwMode="auto">
          <a:xfrm>
            <a:off x="838200" y="1979543"/>
            <a:ext cx="4509977"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400" dirty="0">
                <a:latin typeface="Calibri" panose="020F0502020204030204" pitchFamily="34" charset="0"/>
                <a:cs typeface="Calibri" panose="020F0502020204030204" pitchFamily="34" charset="0"/>
              </a:rPr>
              <a:t>Kansas City Food Hub</a:t>
            </a:r>
          </a:p>
          <a:p>
            <a:pPr marL="0" indent="0">
              <a:buNone/>
            </a:pPr>
            <a:endParaRPr lang="en-US" altLang="en-US" sz="2400" dirty="0">
              <a:latin typeface="Calibri" panose="020F0502020204030204" pitchFamily="34" charset="0"/>
              <a:cs typeface="Calibri" panose="020F0502020204030204" pitchFamily="34" charset="0"/>
            </a:endParaRPr>
          </a:p>
          <a:p>
            <a:pPr lvl="1"/>
            <a:r>
              <a:rPr lang="en-US" altLang="en-US" sz="2000" dirty="0">
                <a:latin typeface="Calibri" panose="020F0502020204030204" pitchFamily="34" charset="0"/>
                <a:cs typeface="Calibri" panose="020F0502020204030204" pitchFamily="34" charset="0"/>
              </a:rPr>
              <a:t>Applied as a steering committee in 2015</a:t>
            </a:r>
          </a:p>
          <a:p>
            <a:pPr lvl="1"/>
            <a:endParaRPr lang="en-US" altLang="en-US" sz="2000" dirty="0">
              <a:latin typeface="Calibri" panose="020F0502020204030204" pitchFamily="34" charset="0"/>
              <a:cs typeface="Calibri" panose="020F0502020204030204" pitchFamily="34" charset="0"/>
            </a:endParaRPr>
          </a:p>
          <a:p>
            <a:pPr lvl="1"/>
            <a:r>
              <a:rPr lang="en-US" altLang="en-US" sz="2000" dirty="0">
                <a:latin typeface="Calibri" panose="020F0502020204030204" pitchFamily="34" charset="0"/>
                <a:cs typeface="Calibri" panose="020F0502020204030204" pitchFamily="34" charset="0"/>
              </a:rPr>
              <a:t>Start up costs for developing a regional food hub.</a:t>
            </a:r>
          </a:p>
          <a:p>
            <a:pPr lvl="1"/>
            <a:endParaRPr lang="en-US" altLang="en-US" sz="2000" dirty="0">
              <a:latin typeface="Calibri" panose="020F0502020204030204" pitchFamily="34" charset="0"/>
              <a:cs typeface="Calibri" panose="020F0502020204030204" pitchFamily="34" charset="0"/>
            </a:endParaRPr>
          </a:p>
          <a:p>
            <a:pPr lvl="1"/>
            <a:r>
              <a:rPr lang="en-US" altLang="en-US" sz="2000" dirty="0">
                <a:latin typeface="Calibri" panose="020F0502020204030204" pitchFamily="34" charset="0"/>
                <a:cs typeface="Calibri" panose="020F0502020204030204" pitchFamily="34" charset="0"/>
              </a:rPr>
              <a:t>Funds used to support staffing, software, legal support, accounting, consultants for market development</a:t>
            </a:r>
            <a:endParaRPr lang="en-US" altLang="en-US" dirty="0">
              <a:latin typeface="Calibri" panose="020F0502020204030204" pitchFamily="34" charset="0"/>
              <a:cs typeface="Calibri" panose="020F0502020204030204" pitchFamily="34" charset="0"/>
            </a:endParaRPr>
          </a:p>
        </p:txBody>
      </p:sp>
      <p:sp>
        <p:nvSpPr>
          <p:cNvPr id="70658" name="Title 1">
            <a:extLst>
              <a:ext uri="{FF2B5EF4-FFF2-40B4-BE49-F238E27FC236}">
                <a16:creationId xmlns:a16="http://schemas.microsoft.com/office/drawing/2014/main" id="{FC5435D8-0B2F-44BB-B0EB-93F5369DEDF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Value-Added Producer Grant</a:t>
            </a:r>
          </a:p>
        </p:txBody>
      </p:sp>
      <p:pic>
        <p:nvPicPr>
          <p:cNvPr id="2" name="Picture 1">
            <a:extLst>
              <a:ext uri="{FF2B5EF4-FFF2-40B4-BE49-F238E27FC236}">
                <a16:creationId xmlns:a16="http://schemas.microsoft.com/office/drawing/2014/main" id="{1145A5D3-BCB0-4993-97FC-E9C180857F8E}"/>
              </a:ext>
            </a:extLst>
          </p:cNvPr>
          <p:cNvPicPr>
            <a:picLocks noChangeAspect="1"/>
          </p:cNvPicPr>
          <p:nvPr/>
        </p:nvPicPr>
        <p:blipFill>
          <a:blip r:embed="rId3"/>
          <a:stretch>
            <a:fillRect/>
          </a:stretch>
        </p:blipFill>
        <p:spPr>
          <a:xfrm>
            <a:off x="5348177" y="1979543"/>
            <a:ext cx="6485791" cy="1325563"/>
          </a:xfrm>
          <a:prstGeom prst="rect">
            <a:avLst/>
          </a:prstGeom>
        </p:spPr>
      </p:pic>
    </p:spTree>
    <p:extLst>
      <p:ext uri="{BB962C8B-B14F-4D97-AF65-F5344CB8AC3E}">
        <p14:creationId xmlns:p14="http://schemas.microsoft.com/office/powerpoint/2010/main" val="200450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Content Placeholder 3">
            <a:extLst>
              <a:ext uri="{FF2B5EF4-FFF2-40B4-BE49-F238E27FC236}">
                <a16:creationId xmlns:a16="http://schemas.microsoft.com/office/drawing/2014/main" id="{DFB3DF6A-EAF2-4EFC-B561-998F8BFB9AAF}"/>
              </a:ext>
            </a:extLst>
          </p:cNvPr>
          <p:cNvSpPr>
            <a:spLocks noGrp="1" noChangeArrowheads="1"/>
          </p:cNvSpPr>
          <p:nvPr>
            <p:ph idx="1"/>
          </p:nvPr>
        </p:nvSpPr>
        <p:spPr bwMode="auto">
          <a:xfrm>
            <a:off x="838200" y="1979543"/>
            <a:ext cx="5456274"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nSpc>
                <a:spcPct val="110000"/>
              </a:lnSpc>
              <a:buNone/>
            </a:pPr>
            <a:r>
              <a:rPr lang="en-US" altLang="en-US" sz="2400" dirty="0">
                <a:latin typeface="Calibri" panose="020F0502020204030204" pitchFamily="34" charset="0"/>
                <a:cs typeface="Calibri" panose="020F0502020204030204" pitchFamily="34" charset="0"/>
              </a:rPr>
              <a:t>Bauman’s CVF</a:t>
            </a:r>
          </a:p>
          <a:p>
            <a:pPr lvl="1">
              <a:lnSpc>
                <a:spcPct val="110000"/>
              </a:lnSpc>
            </a:pPr>
            <a:r>
              <a:rPr lang="en-US" altLang="en-US" sz="2000" dirty="0">
                <a:latin typeface="Calibri" panose="020F0502020204030204" pitchFamily="34" charset="0"/>
                <a:cs typeface="Calibri" panose="020F0502020204030204" pitchFamily="34" charset="0"/>
              </a:rPr>
              <a:t>Garnett, Kan</a:t>
            </a:r>
          </a:p>
          <a:p>
            <a:pPr lvl="1">
              <a:lnSpc>
                <a:spcPct val="110000"/>
              </a:lnSpc>
            </a:pPr>
            <a:r>
              <a:rPr lang="en-US" altLang="en-US" sz="2000" dirty="0">
                <a:latin typeface="Calibri" panose="020F0502020204030204" pitchFamily="34" charset="0"/>
                <a:cs typeface="Calibri" panose="020F0502020204030204" pitchFamily="34" charset="0"/>
              </a:rPr>
              <a:t>Process non-GMO corn, soybeans and oats into GMO free livestock feeds</a:t>
            </a:r>
          </a:p>
          <a:p>
            <a:pPr lvl="1">
              <a:lnSpc>
                <a:spcPct val="110000"/>
              </a:lnSpc>
            </a:pPr>
            <a:r>
              <a:rPr lang="en-US" altLang="en-US" sz="2000" dirty="0">
                <a:latin typeface="Calibri" panose="020F0502020204030204" pitchFamily="34" charset="0"/>
                <a:cs typeface="Calibri" panose="020F0502020204030204" pitchFamily="34" charset="0"/>
              </a:rPr>
              <a:t>Funds used for packaging material and purchase of 3</a:t>
            </a:r>
            <a:r>
              <a:rPr lang="en-US" altLang="en-US" sz="2000" baseline="30000" dirty="0">
                <a:latin typeface="Calibri" panose="020F0502020204030204" pitchFamily="34" charset="0"/>
                <a:cs typeface="Calibri" panose="020F0502020204030204" pitchFamily="34" charset="0"/>
              </a:rPr>
              <a:t>rd</a:t>
            </a:r>
            <a:r>
              <a:rPr lang="en-US" altLang="en-US" sz="2000" dirty="0">
                <a:latin typeface="Calibri" panose="020F0502020204030204" pitchFamily="34" charset="0"/>
                <a:cs typeface="Calibri" panose="020F0502020204030204" pitchFamily="34" charset="0"/>
              </a:rPr>
              <a:t> party corn and soybeans</a:t>
            </a:r>
          </a:p>
        </p:txBody>
      </p:sp>
      <p:sp>
        <p:nvSpPr>
          <p:cNvPr id="68610" name="Title 1">
            <a:extLst>
              <a:ext uri="{FF2B5EF4-FFF2-40B4-BE49-F238E27FC236}">
                <a16:creationId xmlns:a16="http://schemas.microsoft.com/office/drawing/2014/main" id="{6FDC1F1A-6CE2-4749-AF71-EB63F34A4E6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Value-Added Producer Grant</a:t>
            </a:r>
          </a:p>
        </p:txBody>
      </p:sp>
      <p:pic>
        <p:nvPicPr>
          <p:cNvPr id="68613" name="Picture 4">
            <a:extLst>
              <a:ext uri="{FF2B5EF4-FFF2-40B4-BE49-F238E27FC236}">
                <a16:creationId xmlns:a16="http://schemas.microsoft.com/office/drawing/2014/main" id="{F03A4F29-FC2A-4E4A-A5D2-5FC9F2722BC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61284" y="2257441"/>
            <a:ext cx="3387135" cy="39413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Content Placeholder 3">
            <a:extLst>
              <a:ext uri="{FF2B5EF4-FFF2-40B4-BE49-F238E27FC236}">
                <a16:creationId xmlns:a16="http://schemas.microsoft.com/office/drawing/2014/main" id="{B1632C2B-A9F6-494C-9528-57B129EE5D00}"/>
              </a:ext>
            </a:extLst>
          </p:cNvPr>
          <p:cNvSpPr>
            <a:spLocks noGrp="1" noChangeArrowheads="1"/>
          </p:cNvSpPr>
          <p:nvPr>
            <p:ph idx="1"/>
          </p:nvPr>
        </p:nvSpPr>
        <p:spPr bwMode="auto">
          <a:xfrm>
            <a:off x="838200" y="1979543"/>
            <a:ext cx="5573233"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400" dirty="0">
                <a:latin typeface="Calibri" panose="020F0502020204030204" pitchFamily="34" charset="0"/>
                <a:cs typeface="Calibri" panose="020F0502020204030204" pitchFamily="34" charset="0"/>
              </a:rPr>
              <a:t>Schenker Family Farm</a:t>
            </a:r>
          </a:p>
          <a:p>
            <a:pPr lvl="1"/>
            <a:r>
              <a:rPr lang="en-US" altLang="en-US" sz="2000" dirty="0">
                <a:latin typeface="Calibri" panose="020F0502020204030204" pitchFamily="34" charset="0"/>
                <a:cs typeface="Calibri" panose="020F0502020204030204" pitchFamily="34" charset="0"/>
              </a:rPr>
              <a:t>McCune, Kan</a:t>
            </a:r>
          </a:p>
          <a:p>
            <a:pPr lvl="1"/>
            <a:r>
              <a:rPr lang="en-US" altLang="en-US" sz="2000" dirty="0">
                <a:latin typeface="Calibri" panose="020F0502020204030204" pitchFamily="34" charset="0"/>
                <a:cs typeface="Calibri" panose="020F0502020204030204" pitchFamily="34" charset="0"/>
              </a:rPr>
              <a:t>Planning Grant for feasibility study regarding the establishment of a poultry processing facility</a:t>
            </a:r>
          </a:p>
          <a:p>
            <a:pPr lvl="1"/>
            <a:r>
              <a:rPr lang="en-US" altLang="en-US" sz="2000" dirty="0">
                <a:latin typeface="Calibri" panose="020F0502020204030204" pitchFamily="34" charset="0"/>
                <a:cs typeface="Calibri" panose="020F0502020204030204" pitchFamily="34" charset="0"/>
              </a:rPr>
              <a:t>Working capital grant to expand their CSA to include meat entrees and meat based soups</a:t>
            </a:r>
          </a:p>
          <a:p>
            <a:endParaRPr lang="en-US" altLang="en-US" dirty="0">
              <a:latin typeface="Calibri" panose="020F0502020204030204" pitchFamily="34" charset="0"/>
              <a:cs typeface="Calibri" panose="020F0502020204030204" pitchFamily="34" charset="0"/>
            </a:endParaRPr>
          </a:p>
        </p:txBody>
      </p:sp>
      <p:sp>
        <p:nvSpPr>
          <p:cNvPr id="69634" name="Title 1">
            <a:extLst>
              <a:ext uri="{FF2B5EF4-FFF2-40B4-BE49-F238E27FC236}">
                <a16:creationId xmlns:a16="http://schemas.microsoft.com/office/drawing/2014/main" id="{550C71D1-D2CC-4F81-AD4D-E2E190A60FE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Value-Added Producer Grant</a:t>
            </a:r>
          </a:p>
        </p:txBody>
      </p:sp>
      <p:pic>
        <p:nvPicPr>
          <p:cNvPr id="69637" name="Picture 4">
            <a:extLst>
              <a:ext uri="{FF2B5EF4-FFF2-40B4-BE49-F238E27FC236}">
                <a16:creationId xmlns:a16="http://schemas.microsoft.com/office/drawing/2014/main" id="{E484F661-9546-46E0-9DCD-9855ACFF6CF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7967" y="2181484"/>
            <a:ext cx="4818684" cy="386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Content Placeholder 3">
            <a:extLst>
              <a:ext uri="{FF2B5EF4-FFF2-40B4-BE49-F238E27FC236}">
                <a16:creationId xmlns:a16="http://schemas.microsoft.com/office/drawing/2014/main" id="{9D47B3AB-004A-4127-B6D5-FCC5ABB24A5C}"/>
              </a:ext>
            </a:extLst>
          </p:cNvPr>
          <p:cNvSpPr>
            <a:spLocks noGrp="1" noChangeArrowheads="1"/>
          </p:cNvSpPr>
          <p:nvPr>
            <p:ph idx="1"/>
          </p:nvPr>
        </p:nvSpPr>
        <p:spPr bwMode="auto">
          <a:xfrm>
            <a:off x="838200" y="1979543"/>
            <a:ext cx="4509977"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400" dirty="0">
                <a:latin typeface="Calibri" panose="020F0502020204030204" pitchFamily="34" charset="0"/>
                <a:cs typeface="Calibri" panose="020F0502020204030204" pitchFamily="34" charset="0"/>
              </a:rPr>
              <a:t>Boot Hill Distillery</a:t>
            </a:r>
          </a:p>
          <a:p>
            <a:pPr lvl="1"/>
            <a:r>
              <a:rPr lang="en-US" altLang="en-US" sz="2000" dirty="0">
                <a:latin typeface="Calibri" panose="020F0502020204030204" pitchFamily="34" charset="0"/>
                <a:cs typeface="Calibri" panose="020F0502020204030204" pitchFamily="34" charset="0"/>
              </a:rPr>
              <a:t>Dodge City, Kan </a:t>
            </a:r>
          </a:p>
          <a:p>
            <a:pPr lvl="1"/>
            <a:r>
              <a:rPr lang="en-US" altLang="en-US" sz="2000" dirty="0">
                <a:latin typeface="Calibri" panose="020F0502020204030204" pitchFamily="34" charset="0"/>
                <a:cs typeface="Calibri" panose="020F0502020204030204" pitchFamily="34" charset="0"/>
              </a:rPr>
              <a:t>Expand distribution to retail stores, brew pubs and restaurants in Kansas, Missouri, Colorado, Oklahoma and Nebraska</a:t>
            </a:r>
          </a:p>
          <a:p>
            <a:pPr lvl="1"/>
            <a:r>
              <a:rPr lang="en-US" altLang="en-US" sz="2000" dirty="0">
                <a:latin typeface="Calibri" panose="020F0502020204030204" pitchFamily="34" charset="0"/>
                <a:cs typeface="Calibri" panose="020F0502020204030204" pitchFamily="34" charset="0"/>
              </a:rPr>
              <a:t>Funds for processing including labor, barrels, labels, bottles, additional ingredients, </a:t>
            </a:r>
            <a:r>
              <a:rPr lang="en-US" altLang="en-US" sz="2000" dirty="0" err="1">
                <a:latin typeface="Calibri" panose="020F0502020204030204" pitchFamily="34" charset="0"/>
                <a:cs typeface="Calibri" panose="020F0502020204030204" pitchFamily="34" charset="0"/>
              </a:rPr>
              <a:t>etc</a:t>
            </a:r>
            <a:endParaRPr lang="en-US" altLang="en-US" sz="2000" dirty="0">
              <a:latin typeface="Calibri" panose="020F0502020204030204" pitchFamily="34" charset="0"/>
              <a:cs typeface="Calibri" panose="020F0502020204030204" pitchFamily="34" charset="0"/>
            </a:endParaRPr>
          </a:p>
          <a:p>
            <a:pPr lvl="1"/>
            <a:r>
              <a:rPr lang="en-US" altLang="en-US" sz="2000" dirty="0">
                <a:latin typeface="Calibri" panose="020F0502020204030204" pitchFamily="34" charset="0"/>
                <a:cs typeface="Calibri" panose="020F0502020204030204" pitchFamily="34" charset="0"/>
              </a:rPr>
              <a:t>Funds for advertising, marketing and traveling, as well as distribution</a:t>
            </a:r>
          </a:p>
          <a:p>
            <a:endParaRPr lang="en-US" altLang="en-US" dirty="0">
              <a:latin typeface="Calibri" panose="020F0502020204030204" pitchFamily="34" charset="0"/>
              <a:cs typeface="Calibri" panose="020F0502020204030204" pitchFamily="34" charset="0"/>
            </a:endParaRPr>
          </a:p>
        </p:txBody>
      </p:sp>
      <p:sp>
        <p:nvSpPr>
          <p:cNvPr id="70658" name="Title 1">
            <a:extLst>
              <a:ext uri="{FF2B5EF4-FFF2-40B4-BE49-F238E27FC236}">
                <a16:creationId xmlns:a16="http://schemas.microsoft.com/office/drawing/2014/main" id="{FC5435D8-0B2F-44BB-B0EB-93F5369DEDF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Value-Added Producer Grant</a:t>
            </a:r>
          </a:p>
        </p:txBody>
      </p:sp>
      <p:pic>
        <p:nvPicPr>
          <p:cNvPr id="6" name="Picture 5">
            <a:extLst>
              <a:ext uri="{FF2B5EF4-FFF2-40B4-BE49-F238E27FC236}">
                <a16:creationId xmlns:a16="http://schemas.microsoft.com/office/drawing/2014/main" id="{9B49BD60-775F-4203-94D7-01D55057BB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24655" y="2532437"/>
            <a:ext cx="5832936" cy="3421796"/>
          </a:xfrm>
          <a:prstGeom prst="rect">
            <a:avLst/>
          </a:prstGeom>
        </p:spPr>
      </p:pic>
    </p:spTree>
    <p:extLst>
      <p:ext uri="{BB962C8B-B14F-4D97-AF65-F5344CB8AC3E}">
        <p14:creationId xmlns:p14="http://schemas.microsoft.com/office/powerpoint/2010/main" val="2623875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0350F2-CADB-4D7E-83F2-F2CE0F4A4501}"/>
              </a:ext>
            </a:extLst>
          </p:cNvPr>
          <p:cNvSpPr>
            <a:spLocks noGrp="1"/>
          </p:cNvSpPr>
          <p:nvPr>
            <p:ph type="title"/>
          </p:nvPr>
        </p:nvSpPr>
        <p:spPr>
          <a:xfrm>
            <a:off x="1534886" y="865415"/>
            <a:ext cx="9812564" cy="1869622"/>
          </a:xfrm>
        </p:spPr>
        <p:txBody>
          <a:bodyPr>
            <a:noAutofit/>
          </a:bodyPr>
          <a:lstStyle/>
          <a:p>
            <a:r>
              <a:rPr lang="en-US" sz="4000" dirty="0"/>
              <a:t>Rural Economic Development Loan</a:t>
            </a:r>
          </a:p>
        </p:txBody>
      </p:sp>
      <p:sp>
        <p:nvSpPr>
          <p:cNvPr id="5" name="Text Placeholder 4">
            <a:extLst>
              <a:ext uri="{FF2B5EF4-FFF2-40B4-BE49-F238E27FC236}">
                <a16:creationId xmlns:a16="http://schemas.microsoft.com/office/drawing/2014/main" id="{8B92AD2E-E4D5-4FD9-B67D-C622B48B94F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3473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0C79-2516-1146-95D6-5E843BA25869}"/>
              </a:ext>
            </a:extLst>
          </p:cNvPr>
          <p:cNvSpPr>
            <a:spLocks noGrp="1"/>
          </p:cNvSpPr>
          <p:nvPr>
            <p:ph type="title"/>
          </p:nvPr>
        </p:nvSpPr>
        <p:spPr>
          <a:xfrm>
            <a:off x="685800" y="441170"/>
            <a:ext cx="10661649" cy="722945"/>
          </a:xfrm>
        </p:spPr>
        <p:txBody>
          <a:bodyPr>
            <a:normAutofit/>
          </a:bodyPr>
          <a:lstStyle/>
          <a:p>
            <a:r>
              <a:rPr lang="en-US" altLang="en-US" sz="3600" dirty="0">
                <a:latin typeface="Calibri" panose="020F0502020204030204" pitchFamily="34" charset="0"/>
                <a:cs typeface="Calibri" panose="020F0502020204030204" pitchFamily="34" charset="0"/>
              </a:rPr>
              <a:t>Rural Economic Development Loan (REDL) Program</a:t>
            </a:r>
            <a:endParaRPr lang="en-US" sz="3600" dirty="0"/>
          </a:p>
        </p:txBody>
      </p:sp>
      <p:sp>
        <p:nvSpPr>
          <p:cNvPr id="4" name="Text Placeholder 3">
            <a:extLst>
              <a:ext uri="{FF2B5EF4-FFF2-40B4-BE49-F238E27FC236}">
                <a16:creationId xmlns:a16="http://schemas.microsoft.com/office/drawing/2014/main" id="{1012B9F0-2A6E-4E6F-8DC8-A16E4B9AC782}"/>
              </a:ext>
            </a:extLst>
          </p:cNvPr>
          <p:cNvSpPr>
            <a:spLocks noGrp="1"/>
          </p:cNvSpPr>
          <p:nvPr>
            <p:ph type="body" idx="1"/>
          </p:nvPr>
        </p:nvSpPr>
        <p:spPr>
          <a:xfrm>
            <a:off x="1461406" y="5197530"/>
            <a:ext cx="4851829" cy="2177097"/>
          </a:xfrm>
        </p:spPr>
        <p:txBody>
          <a:bodyPr/>
          <a:lstStyle/>
          <a:p>
            <a:r>
              <a:rPr lang="en-US" b="1" dirty="0"/>
              <a:t>Schwinn Produce Farms </a:t>
            </a:r>
            <a:r>
              <a:rPr lang="en-US" dirty="0">
                <a:latin typeface="+mn-lt"/>
              </a:rPr>
              <a:t>in Leavenworth, KS utilized a $81,000 Rural Economic Development Loan through Leavenworth-Jefferson Electric Cooperative (now </a:t>
            </a:r>
            <a:r>
              <a:rPr lang="en-US" dirty="0" err="1">
                <a:latin typeface="+mn-lt"/>
              </a:rPr>
              <a:t>FreeState</a:t>
            </a:r>
            <a:r>
              <a:rPr lang="en-US" dirty="0">
                <a:latin typeface="+mn-lt"/>
              </a:rPr>
              <a:t>) construct a building that will act as a retail store – farmers market.</a:t>
            </a:r>
            <a:r>
              <a:rPr lang="en-US" dirty="0"/>
              <a:t>   </a:t>
            </a:r>
          </a:p>
        </p:txBody>
      </p:sp>
      <p:pic>
        <p:nvPicPr>
          <p:cNvPr id="6" name="Content Placeholder 3">
            <a:extLst>
              <a:ext uri="{FF2B5EF4-FFF2-40B4-BE49-F238E27FC236}">
                <a16:creationId xmlns:a16="http://schemas.microsoft.com/office/drawing/2014/main" id="{B5535332-4FBE-4130-AE56-9FD83325B4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1407" y="1233772"/>
            <a:ext cx="5641758" cy="37762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92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D35310CB-BE80-4D2A-A085-24B83841E36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a:latin typeface="Calibri" panose="020F0502020204030204" pitchFamily="34" charset="0"/>
                <a:cs typeface="Calibri" panose="020F0502020204030204" pitchFamily="34" charset="0"/>
              </a:rPr>
              <a:t>Rural Economic Development Loan &amp; Grant (REDLG) Program</a:t>
            </a:r>
          </a:p>
        </p:txBody>
      </p:sp>
      <p:sp>
        <p:nvSpPr>
          <p:cNvPr id="61444" name="Content Placeholder 3">
            <a:extLst>
              <a:ext uri="{FF2B5EF4-FFF2-40B4-BE49-F238E27FC236}">
                <a16:creationId xmlns:a16="http://schemas.microsoft.com/office/drawing/2014/main" id="{B6717450-DF3D-45B1-8CC6-C07EA25886E5}"/>
              </a:ext>
            </a:extLst>
          </p:cNvPr>
          <p:cNvSpPr>
            <a:spLocks noGrp="1" noChangeArrowheads="1"/>
          </p:cNvSpPr>
          <p:nvPr>
            <p:ph idx="1"/>
          </p:nvPr>
        </p:nvSpPr>
        <p:spPr bwMode="auto">
          <a:xfrm>
            <a:off x="838200" y="2147207"/>
            <a:ext cx="8414857" cy="45742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500"/>
              </a:spcBef>
              <a:spcAft>
                <a:spcPts val="800"/>
              </a:spcAft>
              <a:buNone/>
            </a:pPr>
            <a:r>
              <a:rPr lang="en-US" altLang="en-US" dirty="0"/>
              <a:t>REDLG Program Overview</a:t>
            </a:r>
          </a:p>
          <a:p>
            <a:pPr lvl="1">
              <a:spcAft>
                <a:spcPts val="800"/>
              </a:spcAft>
            </a:pPr>
            <a:r>
              <a:rPr lang="en-US" altLang="en-US" dirty="0"/>
              <a:t>Electric and telephone rural utility cooperatives are eligible to apply for REDLG </a:t>
            </a:r>
          </a:p>
          <a:p>
            <a:pPr lvl="1">
              <a:spcAft>
                <a:spcPts val="800"/>
              </a:spcAft>
            </a:pPr>
            <a:r>
              <a:rPr lang="en-US" altLang="en-US" dirty="0"/>
              <a:t>The loan/grant funds are then passed through to the ultimate recipients, which can be any legal entity, including individuals, public bodies, and federally recognized Indian Tribes</a:t>
            </a:r>
          </a:p>
          <a:p>
            <a:pPr marL="0" indent="0">
              <a:buNone/>
            </a:pPr>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601258C-1EB1-A348-956C-A87D3522686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1496533" y="0"/>
            <a:ext cx="14997667" cy="7173884"/>
          </a:xfrm>
        </p:spPr>
      </p:pic>
      <p:sp>
        <p:nvSpPr>
          <p:cNvPr id="3" name="Title 2">
            <a:extLst>
              <a:ext uri="{FF2B5EF4-FFF2-40B4-BE49-F238E27FC236}">
                <a16:creationId xmlns:a16="http://schemas.microsoft.com/office/drawing/2014/main" id="{CF7861DA-B8F9-49EF-8DC2-C2B11EA9F0E7}"/>
              </a:ext>
            </a:extLst>
          </p:cNvPr>
          <p:cNvSpPr>
            <a:spLocks noGrp="1"/>
          </p:cNvSpPr>
          <p:nvPr>
            <p:ph type="ctrTitle"/>
          </p:nvPr>
        </p:nvSpPr>
        <p:spPr>
          <a:xfrm>
            <a:off x="5334044" y="538349"/>
            <a:ext cx="6204021" cy="2078528"/>
          </a:xfrm>
        </p:spPr>
        <p:txBody>
          <a:bodyPr>
            <a:normAutofit/>
          </a:bodyPr>
          <a:lstStyle/>
          <a:p>
            <a:r>
              <a:rPr lang="en-US" b="1" dirty="0">
                <a:solidFill>
                  <a:schemeClr val="tx1"/>
                </a:solidFill>
              </a:rPr>
              <a:t>Committed to the Helping Improve the Economy and Quality of Life in Rural Kansas </a:t>
            </a:r>
          </a:p>
        </p:txBody>
      </p:sp>
    </p:spTree>
    <p:extLst>
      <p:ext uri="{BB962C8B-B14F-4D97-AF65-F5344CB8AC3E}">
        <p14:creationId xmlns:p14="http://schemas.microsoft.com/office/powerpoint/2010/main" val="388958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0350F2-CADB-4D7E-83F2-F2CE0F4A4501}"/>
              </a:ext>
            </a:extLst>
          </p:cNvPr>
          <p:cNvSpPr>
            <a:spLocks noGrp="1"/>
          </p:cNvSpPr>
          <p:nvPr>
            <p:ph type="title"/>
          </p:nvPr>
        </p:nvSpPr>
        <p:spPr>
          <a:xfrm>
            <a:off x="1534886" y="865415"/>
            <a:ext cx="9812564" cy="1869622"/>
          </a:xfrm>
        </p:spPr>
        <p:txBody>
          <a:bodyPr>
            <a:noAutofit/>
          </a:bodyPr>
          <a:lstStyle/>
          <a:p>
            <a:r>
              <a:rPr lang="en-US" sz="4000" dirty="0"/>
              <a:t>Business &amp; Industry Guaranteed Loans</a:t>
            </a:r>
          </a:p>
        </p:txBody>
      </p:sp>
      <p:sp>
        <p:nvSpPr>
          <p:cNvPr id="5" name="Text Placeholder 4">
            <a:extLst>
              <a:ext uri="{FF2B5EF4-FFF2-40B4-BE49-F238E27FC236}">
                <a16:creationId xmlns:a16="http://schemas.microsoft.com/office/drawing/2014/main" id="{8B92AD2E-E4D5-4FD9-B67D-C622B48B94F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22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B3FF2-DCA9-4A67-8195-03B4F63C05E0}"/>
              </a:ext>
            </a:extLst>
          </p:cNvPr>
          <p:cNvSpPr>
            <a:spLocks noGrp="1"/>
          </p:cNvSpPr>
          <p:nvPr>
            <p:ph type="title"/>
          </p:nvPr>
        </p:nvSpPr>
        <p:spPr>
          <a:xfrm>
            <a:off x="838200" y="136526"/>
            <a:ext cx="10515600" cy="1139382"/>
          </a:xfrm>
        </p:spPr>
        <p:txBody>
          <a:bodyPr>
            <a:normAutofit/>
          </a:bodyPr>
          <a:lstStyle/>
          <a:p>
            <a:r>
              <a:rPr lang="en-US" sz="2800" dirty="0">
                <a:latin typeface="+mn-lt"/>
              </a:rPr>
              <a:t>Business &amp; Industry Guaranteed Loan</a:t>
            </a:r>
          </a:p>
        </p:txBody>
      </p:sp>
      <p:sp>
        <p:nvSpPr>
          <p:cNvPr id="5" name="Content Placeholder 4">
            <a:extLst>
              <a:ext uri="{FF2B5EF4-FFF2-40B4-BE49-F238E27FC236}">
                <a16:creationId xmlns:a16="http://schemas.microsoft.com/office/drawing/2014/main" id="{F807380B-CB0D-45D6-9C21-A53DF8F83026}"/>
              </a:ext>
            </a:extLst>
          </p:cNvPr>
          <p:cNvSpPr>
            <a:spLocks noGrp="1"/>
          </p:cNvSpPr>
          <p:nvPr>
            <p:ph idx="1"/>
          </p:nvPr>
        </p:nvSpPr>
        <p:spPr>
          <a:xfrm>
            <a:off x="838200" y="1979543"/>
            <a:ext cx="7195457" cy="4741931"/>
          </a:xfrm>
        </p:spPr>
        <p:txBody>
          <a:bodyPr/>
          <a:lstStyle/>
          <a:p>
            <a:r>
              <a:rPr lang="en-US" dirty="0"/>
              <a:t>USDA’s guarantee enables lenders to serve borrowers who otherwise would be unable to get a loan</a:t>
            </a:r>
          </a:p>
          <a:p>
            <a:r>
              <a:rPr lang="en-US" dirty="0"/>
              <a:t>Program Purpose	</a:t>
            </a:r>
          </a:p>
          <a:p>
            <a:pPr lvl="1"/>
            <a:r>
              <a:rPr lang="en-US" dirty="0"/>
              <a:t>Improve, develop, or finance business, industry, and employment</a:t>
            </a:r>
          </a:p>
          <a:p>
            <a:pPr lvl="1"/>
            <a:r>
              <a:rPr lang="en-US" dirty="0"/>
              <a:t>Improve the economic and environmental climate in rural communities</a:t>
            </a:r>
          </a:p>
          <a:p>
            <a:pPr lvl="1"/>
            <a:r>
              <a:rPr lang="en-US" dirty="0"/>
              <a:t>Provide lasting community benefits</a:t>
            </a:r>
          </a:p>
          <a:p>
            <a:pPr lvl="1"/>
            <a:r>
              <a:rPr lang="en-US" dirty="0"/>
              <a:t>Not intended for marginal or substandard loans</a:t>
            </a:r>
          </a:p>
          <a:p>
            <a:endParaRPr lang="en-US" dirty="0"/>
          </a:p>
        </p:txBody>
      </p:sp>
    </p:spTree>
    <p:extLst>
      <p:ext uri="{BB962C8B-B14F-4D97-AF65-F5344CB8AC3E}">
        <p14:creationId xmlns:p14="http://schemas.microsoft.com/office/powerpoint/2010/main" val="105412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E739-110E-40BF-AEDE-1B998E4F1FDD}"/>
              </a:ext>
            </a:extLst>
          </p:cNvPr>
          <p:cNvSpPr>
            <a:spLocks noGrp="1"/>
          </p:cNvSpPr>
          <p:nvPr>
            <p:ph type="title"/>
          </p:nvPr>
        </p:nvSpPr>
        <p:spPr>
          <a:xfrm>
            <a:off x="838200" y="103869"/>
            <a:ext cx="10515600" cy="1150015"/>
          </a:xfrm>
        </p:spPr>
        <p:txBody>
          <a:bodyPr>
            <a:normAutofit/>
          </a:bodyPr>
          <a:lstStyle/>
          <a:p>
            <a:r>
              <a:rPr lang="en-US" sz="2800" dirty="0">
                <a:latin typeface="+mn-lt"/>
              </a:rPr>
              <a:t>Business &amp; Industry Guaranteed Loan</a:t>
            </a:r>
          </a:p>
        </p:txBody>
      </p:sp>
      <p:sp>
        <p:nvSpPr>
          <p:cNvPr id="3" name="Content Placeholder 2">
            <a:extLst>
              <a:ext uri="{FF2B5EF4-FFF2-40B4-BE49-F238E27FC236}">
                <a16:creationId xmlns:a16="http://schemas.microsoft.com/office/drawing/2014/main" id="{7AF30471-71C4-453B-ADBB-2107E134D647}"/>
              </a:ext>
            </a:extLst>
          </p:cNvPr>
          <p:cNvSpPr>
            <a:spLocks noGrp="1"/>
          </p:cNvSpPr>
          <p:nvPr>
            <p:ph idx="1"/>
          </p:nvPr>
        </p:nvSpPr>
        <p:spPr>
          <a:xfrm>
            <a:off x="838200" y="2596551"/>
            <a:ext cx="9030419" cy="2915728"/>
          </a:xfrm>
        </p:spPr>
        <p:txBody>
          <a:bodyPr/>
          <a:lstStyle/>
          <a:p>
            <a:pPr lvl="1">
              <a:spcBef>
                <a:spcPts val="1000"/>
              </a:spcBef>
              <a:spcAft>
                <a:spcPts val="80"/>
              </a:spcAft>
            </a:pPr>
            <a:r>
              <a:rPr lang="en-US" dirty="0"/>
              <a:t>Profit Corporations  &amp;/or  Non-Profit Corporation    </a:t>
            </a:r>
          </a:p>
          <a:p>
            <a:pPr lvl="1">
              <a:spcBef>
                <a:spcPts val="1000"/>
              </a:spcBef>
              <a:spcAft>
                <a:spcPts val="80"/>
              </a:spcAft>
            </a:pPr>
            <a:r>
              <a:rPr lang="en-US" dirty="0"/>
              <a:t>Cooperatives </a:t>
            </a:r>
          </a:p>
          <a:p>
            <a:pPr lvl="1">
              <a:spcBef>
                <a:spcPts val="1000"/>
              </a:spcBef>
              <a:spcAft>
                <a:spcPts val="80"/>
              </a:spcAft>
            </a:pPr>
            <a:r>
              <a:rPr lang="en-US" dirty="0"/>
              <a:t>Partnerships</a:t>
            </a:r>
          </a:p>
          <a:p>
            <a:pPr lvl="1">
              <a:spcBef>
                <a:spcPts val="1000"/>
              </a:spcBef>
              <a:spcAft>
                <a:spcPts val="80"/>
              </a:spcAft>
            </a:pPr>
            <a:r>
              <a:rPr lang="en-US" dirty="0"/>
              <a:t>Indian Tribes</a:t>
            </a:r>
          </a:p>
          <a:p>
            <a:pPr lvl="1">
              <a:spcBef>
                <a:spcPts val="1000"/>
              </a:spcBef>
              <a:spcAft>
                <a:spcPts val="80"/>
              </a:spcAft>
            </a:pPr>
            <a:r>
              <a:rPr lang="en-US" dirty="0"/>
              <a:t>Individual Proprietors</a:t>
            </a:r>
          </a:p>
          <a:p>
            <a:pPr lvl="1">
              <a:spcBef>
                <a:spcPts val="1000"/>
              </a:spcBef>
              <a:spcAft>
                <a:spcPts val="80"/>
              </a:spcAft>
            </a:pPr>
            <a:r>
              <a:rPr lang="en-US" dirty="0"/>
              <a:t>Public Bodies</a:t>
            </a:r>
          </a:p>
          <a:p>
            <a:endParaRPr lang="en-US" dirty="0"/>
          </a:p>
        </p:txBody>
      </p:sp>
      <p:sp>
        <p:nvSpPr>
          <p:cNvPr id="4" name="Rectangle 3">
            <a:extLst>
              <a:ext uri="{FF2B5EF4-FFF2-40B4-BE49-F238E27FC236}">
                <a16:creationId xmlns:a16="http://schemas.microsoft.com/office/drawing/2014/main" id="{626BA6B6-15B6-4A37-89B9-8FB4812C913F}"/>
              </a:ext>
            </a:extLst>
          </p:cNvPr>
          <p:cNvSpPr/>
          <p:nvPr/>
        </p:nvSpPr>
        <p:spPr>
          <a:xfrm>
            <a:off x="838200" y="2001328"/>
            <a:ext cx="6188439" cy="461665"/>
          </a:xfrm>
          <a:prstGeom prst="rect">
            <a:avLst/>
          </a:prstGeom>
        </p:spPr>
        <p:txBody>
          <a:bodyPr wrap="square">
            <a:spAutoFit/>
          </a:bodyPr>
          <a:lstStyle/>
          <a:p>
            <a:pPr>
              <a:spcBef>
                <a:spcPts val="50"/>
              </a:spcBef>
              <a:spcAft>
                <a:spcPts val="80"/>
              </a:spcAft>
            </a:pPr>
            <a:r>
              <a:rPr lang="en-US" sz="2400" dirty="0">
                <a:latin typeface="Arial" panose="020B0604020202020204" pitchFamily="34" charset="0"/>
                <a:cs typeface="Arial" panose="020B0604020202020204" pitchFamily="34" charset="0"/>
              </a:rPr>
              <a:t>Eligible Business Entities</a:t>
            </a:r>
          </a:p>
        </p:txBody>
      </p:sp>
    </p:spTree>
    <p:extLst>
      <p:ext uri="{BB962C8B-B14F-4D97-AF65-F5344CB8AC3E}">
        <p14:creationId xmlns:p14="http://schemas.microsoft.com/office/powerpoint/2010/main" val="1792855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FE35017-D392-4995-83E4-5284C27398E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a:latin typeface="Calibri" panose="020F0502020204030204" pitchFamily="34" charset="0"/>
                <a:cs typeface="Calibri" panose="020F0502020204030204" pitchFamily="34" charset="0"/>
              </a:rPr>
              <a:t>Business &amp; Industry Guaranteed Loans</a:t>
            </a:r>
          </a:p>
        </p:txBody>
      </p:sp>
      <p:sp>
        <p:nvSpPr>
          <p:cNvPr id="30724" name="Content Placeholder 3">
            <a:extLst>
              <a:ext uri="{FF2B5EF4-FFF2-40B4-BE49-F238E27FC236}">
                <a16:creationId xmlns:a16="http://schemas.microsoft.com/office/drawing/2014/main" id="{9ABF5FAD-7AFB-4B81-AF36-AD6A48E698F6}"/>
              </a:ext>
            </a:extLst>
          </p:cNvPr>
          <p:cNvSpPr>
            <a:spLocks noGrp="1" noChangeArrowheads="1"/>
          </p:cNvSpPr>
          <p:nvPr>
            <p:ph idx="1"/>
          </p:nvPr>
        </p:nvSpPr>
        <p:spPr bwMode="auto">
          <a:xfrm>
            <a:off x="838200" y="2631057"/>
            <a:ext cx="10515600" cy="40904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Real estate purchases and improvements</a:t>
            </a:r>
          </a:p>
          <a:p>
            <a:pPr lvl="1"/>
            <a:r>
              <a:rPr lang="en-US" altLang="en-US" dirty="0"/>
              <a:t>Machinery and equipment</a:t>
            </a:r>
          </a:p>
          <a:p>
            <a:pPr lvl="1"/>
            <a:r>
              <a:rPr lang="en-US" altLang="en-US" dirty="0"/>
              <a:t>Working capital</a:t>
            </a:r>
          </a:p>
          <a:p>
            <a:pPr lvl="1"/>
            <a:r>
              <a:rPr lang="en-US" altLang="en-US" dirty="0"/>
              <a:t>Debt refinancing</a:t>
            </a:r>
          </a:p>
          <a:p>
            <a:pPr lvl="1"/>
            <a:r>
              <a:rPr lang="en-US" altLang="en-US" dirty="0"/>
              <a:t>Local foods projects – Can also be done in urban areas</a:t>
            </a:r>
          </a:p>
          <a:p>
            <a:endParaRPr lang="en-US" altLang="en-US"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E6970207-226C-41AA-9119-1BC7DA9F1323}"/>
              </a:ext>
            </a:extLst>
          </p:cNvPr>
          <p:cNvSpPr/>
          <p:nvPr/>
        </p:nvSpPr>
        <p:spPr>
          <a:xfrm>
            <a:off x="838200" y="2070339"/>
            <a:ext cx="6662736" cy="461665"/>
          </a:xfrm>
          <a:prstGeom prst="rect">
            <a:avLst/>
          </a:prstGeom>
        </p:spPr>
        <p:txBody>
          <a:bodyPr wrap="square">
            <a:spAutoFit/>
          </a:bodyPr>
          <a:lstStyle/>
          <a:p>
            <a:r>
              <a:rPr lang="en-US" altLang="en-US" sz="2400" dirty="0">
                <a:latin typeface="Arial" panose="020B0604020202020204" pitchFamily="34" charset="0"/>
                <a:cs typeface="Arial" panose="020B0604020202020204" pitchFamily="34" charset="0"/>
              </a:rPr>
              <a:t>Loan Purposes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F1F6-0C08-46AF-A30E-5BE11E767CC7}"/>
              </a:ext>
            </a:extLst>
          </p:cNvPr>
          <p:cNvSpPr>
            <a:spLocks noGrp="1"/>
          </p:cNvSpPr>
          <p:nvPr>
            <p:ph type="title"/>
          </p:nvPr>
        </p:nvSpPr>
        <p:spPr/>
        <p:txBody>
          <a:bodyPr>
            <a:normAutofit/>
          </a:bodyPr>
          <a:lstStyle/>
          <a:p>
            <a:r>
              <a:rPr lang="en-US" sz="2800" dirty="0"/>
              <a:t>Business &amp; Industry Guaranteed Loan</a:t>
            </a:r>
          </a:p>
        </p:txBody>
      </p:sp>
      <p:sp>
        <p:nvSpPr>
          <p:cNvPr id="3" name="Content Placeholder 2">
            <a:extLst>
              <a:ext uri="{FF2B5EF4-FFF2-40B4-BE49-F238E27FC236}">
                <a16:creationId xmlns:a16="http://schemas.microsoft.com/office/drawing/2014/main" id="{B716D390-B32B-4FA2-8569-71A66DF39FF1}"/>
              </a:ext>
            </a:extLst>
          </p:cNvPr>
          <p:cNvSpPr>
            <a:spLocks noGrp="1"/>
          </p:cNvSpPr>
          <p:nvPr>
            <p:ph idx="1"/>
          </p:nvPr>
        </p:nvSpPr>
        <p:spPr>
          <a:xfrm>
            <a:off x="838200" y="2159876"/>
            <a:ext cx="10515600" cy="4273429"/>
          </a:xfrm>
        </p:spPr>
        <p:txBody>
          <a:bodyPr>
            <a:normAutofit/>
          </a:bodyPr>
          <a:lstStyle/>
          <a:p>
            <a:pPr marL="0" indent="0">
              <a:buNone/>
            </a:pPr>
            <a:r>
              <a:rPr lang="en-US" altLang="en-US" dirty="0"/>
              <a:t>Agricultural Production Eligibility</a:t>
            </a:r>
          </a:p>
          <a:p>
            <a:endParaRPr lang="en-US" sz="2000" dirty="0"/>
          </a:p>
          <a:p>
            <a:r>
              <a:rPr lang="en-US" sz="1800" dirty="0"/>
              <a:t>Agricultural production is potentially eligible when not eligible for Farm Service Agency (FSA) farm loan programs assistance and when it is part of an integrated business also involved in the processing of agricultural products. Any agricultural production considered for guaranteed loan financing must be owned, operated, and maintained by the business receiving the guaranteed loan.</a:t>
            </a:r>
          </a:p>
          <a:p>
            <a:r>
              <a:rPr lang="en-US" sz="1800" dirty="0"/>
              <a:t>Examples of potentially eligible agricultural production include but are not limited to an apple orchard in conjunction with a food processing plant; poultry buildings linked to a meat processing operation; or sugar beet production coupled with storage and processing.</a:t>
            </a:r>
          </a:p>
          <a:p>
            <a:r>
              <a:rPr lang="en-US" sz="1800" dirty="0"/>
              <a:t>The agricultural production portion of any loan must not exceed 50% of the total loan or $5 million, whichever is less.</a:t>
            </a:r>
          </a:p>
          <a:p>
            <a:pPr marL="0" indent="0">
              <a:buNone/>
            </a:pPr>
            <a:endParaRPr lang="en-US" sz="1800" dirty="0"/>
          </a:p>
          <a:p>
            <a:pPr marL="0" indent="0">
              <a:buNone/>
            </a:pPr>
            <a:endParaRPr lang="en-US" sz="1800" dirty="0"/>
          </a:p>
          <a:p>
            <a:pPr marL="0" indent="0">
              <a:buNone/>
            </a:pPr>
            <a:endParaRPr lang="en-US" altLang="en-US" sz="1800" dirty="0"/>
          </a:p>
          <a:p>
            <a:pPr marL="0" indent="0">
              <a:buNone/>
            </a:pPr>
            <a:endParaRPr lang="en-US" altLang="en-US" sz="1800" dirty="0"/>
          </a:p>
          <a:p>
            <a:pPr marL="0" indent="0">
              <a:buNone/>
            </a:pPr>
            <a:endParaRPr lang="en-US" dirty="0"/>
          </a:p>
        </p:txBody>
      </p:sp>
    </p:spTree>
    <p:extLst>
      <p:ext uri="{BB962C8B-B14F-4D97-AF65-F5344CB8AC3E}">
        <p14:creationId xmlns:p14="http://schemas.microsoft.com/office/powerpoint/2010/main" val="4053519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659EA-9920-414C-A243-4475ACC41AFD}"/>
              </a:ext>
            </a:extLst>
          </p:cNvPr>
          <p:cNvSpPr>
            <a:spLocks noGrp="1"/>
          </p:cNvSpPr>
          <p:nvPr>
            <p:ph type="title"/>
          </p:nvPr>
        </p:nvSpPr>
        <p:spPr/>
        <p:txBody>
          <a:bodyPr/>
          <a:lstStyle/>
          <a:p>
            <a:r>
              <a:rPr lang="en-US" dirty="0"/>
              <a:t>Business &amp; Industry Guaranteed Loan</a:t>
            </a:r>
          </a:p>
        </p:txBody>
      </p:sp>
      <p:sp>
        <p:nvSpPr>
          <p:cNvPr id="3" name="Content Placeholder 2">
            <a:extLst>
              <a:ext uri="{FF2B5EF4-FFF2-40B4-BE49-F238E27FC236}">
                <a16:creationId xmlns:a16="http://schemas.microsoft.com/office/drawing/2014/main" id="{653799BD-9DE4-49DC-B6CE-76BE87BC3B7E}"/>
              </a:ext>
            </a:extLst>
          </p:cNvPr>
          <p:cNvSpPr>
            <a:spLocks noGrp="1"/>
          </p:cNvSpPr>
          <p:nvPr>
            <p:ph idx="1"/>
          </p:nvPr>
        </p:nvSpPr>
        <p:spPr/>
        <p:txBody>
          <a:bodyPr>
            <a:normAutofit/>
          </a:bodyPr>
          <a:lstStyle/>
          <a:p>
            <a:pPr marL="0" indent="0">
              <a:buNone/>
            </a:pPr>
            <a:r>
              <a:rPr lang="en-US" dirty="0"/>
              <a:t>Other Potentially Eligible Agricultural Businesses</a:t>
            </a:r>
          </a:p>
          <a:p>
            <a:r>
              <a:rPr lang="en-US" sz="1900" dirty="0"/>
              <a:t>Commercial nurseries engaged in the production of ornamental plants, trees, and other nursery products, such as bulbs, flowers, shrubbery, flower and vegetable seeds, sod, and the growing of plants from seed to the transplant stage;</a:t>
            </a:r>
          </a:p>
          <a:p>
            <a:r>
              <a:rPr lang="en-US" sz="1900" dirty="0"/>
              <a:t>Forestry, which includes businesses primarily engaged in the operation of timber tracts, tree farms, forest nurseries, harvesting of forest products, and related activities, such as reforestation;</a:t>
            </a:r>
          </a:p>
          <a:p>
            <a:r>
              <a:rPr lang="en-US" sz="1900" dirty="0"/>
              <a:t>The growing or harvesting of mushrooms;</a:t>
            </a:r>
          </a:p>
          <a:p>
            <a:r>
              <a:rPr lang="en-US" sz="1900" dirty="0"/>
              <a:t>The growing of hydroponics;</a:t>
            </a:r>
          </a:p>
          <a:p>
            <a:r>
              <a:rPr lang="en-US" sz="1900" dirty="0"/>
              <a:t>The boarding and/or training of animals;</a:t>
            </a:r>
          </a:p>
          <a:p>
            <a:r>
              <a:rPr lang="en-US" sz="1900" dirty="0"/>
              <a:t>Commercial fishing; and</a:t>
            </a:r>
          </a:p>
          <a:p>
            <a:r>
              <a:rPr lang="en-US" sz="1900" dirty="0"/>
              <a:t>Production of algae and aquaculture, including conservation, development, and utilization of water for aquaculture.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33321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EC6562-5E94-4897-8BFD-5AD1D2592957}"/>
              </a:ext>
            </a:extLst>
          </p:cNvPr>
          <p:cNvSpPr>
            <a:spLocks noGrp="1"/>
          </p:cNvSpPr>
          <p:nvPr>
            <p:ph idx="1"/>
          </p:nvPr>
        </p:nvSpPr>
        <p:spPr>
          <a:xfrm>
            <a:off x="838200" y="1979543"/>
            <a:ext cx="3882656" cy="4741931"/>
          </a:xfrm>
        </p:spPr>
        <p:txBody>
          <a:bodyPr/>
          <a:lstStyle/>
          <a:p>
            <a:pPr marL="0" indent="0">
              <a:buNone/>
            </a:pPr>
            <a:r>
              <a:rPr lang="en-US" sz="2400" dirty="0" err="1"/>
              <a:t>Onaga</a:t>
            </a:r>
            <a:r>
              <a:rPr lang="en-US" sz="2400" dirty="0"/>
              <a:t> Country Market </a:t>
            </a:r>
          </a:p>
          <a:p>
            <a:pPr lvl="1"/>
            <a:r>
              <a:rPr lang="en-US" sz="2000" dirty="0">
                <a:latin typeface="+mn-lt"/>
              </a:rPr>
              <a:t>$500,000 USDA Business &amp; Industry Guaranteed Loan</a:t>
            </a:r>
          </a:p>
          <a:p>
            <a:pPr lvl="1"/>
            <a:r>
              <a:rPr lang="en-US" sz="2000" dirty="0">
                <a:latin typeface="+mn-lt"/>
              </a:rPr>
              <a:t>Purchase equipment needed to construct and operate a new grocery store in </a:t>
            </a:r>
            <a:r>
              <a:rPr lang="en-US" sz="2000" dirty="0" err="1">
                <a:latin typeface="+mn-lt"/>
              </a:rPr>
              <a:t>Onaga</a:t>
            </a:r>
            <a:endParaRPr lang="en-US" sz="2000" dirty="0">
              <a:latin typeface="+mn-lt"/>
            </a:endParaRPr>
          </a:p>
          <a:p>
            <a:pPr lvl="1"/>
            <a:r>
              <a:rPr lang="en-US" sz="2000" dirty="0">
                <a:latin typeface="+mn-lt"/>
              </a:rPr>
              <a:t>Multiple funding partners came together to make this project happen including:  Network Kansas, City of </a:t>
            </a:r>
            <a:r>
              <a:rPr lang="en-US" sz="2000" dirty="0" err="1">
                <a:latin typeface="+mn-lt"/>
              </a:rPr>
              <a:t>Onaga</a:t>
            </a:r>
            <a:r>
              <a:rPr lang="en-US" sz="2000" dirty="0">
                <a:latin typeface="+mn-lt"/>
              </a:rPr>
              <a:t>, Pottawatomie County</a:t>
            </a:r>
          </a:p>
          <a:p>
            <a:endParaRPr lang="en-US" sz="2000" dirty="0"/>
          </a:p>
        </p:txBody>
      </p:sp>
      <p:pic>
        <p:nvPicPr>
          <p:cNvPr id="4" name="Picture 4">
            <a:extLst>
              <a:ext uri="{FF2B5EF4-FFF2-40B4-BE49-F238E27FC236}">
                <a16:creationId xmlns:a16="http://schemas.microsoft.com/office/drawing/2014/main" id="{FDF68E6F-6D11-42FA-859E-7D80CCD976A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41517" y="2319785"/>
            <a:ext cx="6212284" cy="36769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89211D9-827D-485C-BE9F-21FCD1F41116}"/>
              </a:ext>
            </a:extLst>
          </p:cNvPr>
          <p:cNvSpPr txBox="1">
            <a:spLocks noChangeArrowheads="1"/>
          </p:cNvSpPr>
          <p:nvPr/>
        </p:nvSpPr>
        <p:spPr bwMode="auto">
          <a:xfrm>
            <a:off x="808258" y="440873"/>
            <a:ext cx="10869386" cy="9470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2800" b="0" i="0" kern="1200">
                <a:solidFill>
                  <a:schemeClr val="bg1"/>
                </a:solidFill>
                <a:latin typeface="Arial" panose="020B0604020202020204" pitchFamily="34" charset="0"/>
                <a:ea typeface="+mj-ea"/>
                <a:cs typeface="Arial" panose="020B0604020202020204" pitchFamily="34" charset="0"/>
              </a:defRPr>
            </a:lvl1pPr>
          </a:lstStyle>
          <a:p>
            <a:r>
              <a:rPr lang="en-US" altLang="en-US" dirty="0">
                <a:latin typeface="Calibri" panose="020F0502020204030204" pitchFamily="34" charset="0"/>
                <a:cs typeface="Calibri" panose="020F0502020204030204" pitchFamily="34" charset="0"/>
              </a:rPr>
              <a:t>Business &amp; Industry Guaranteed Loans</a:t>
            </a:r>
          </a:p>
        </p:txBody>
      </p:sp>
    </p:spTree>
    <p:extLst>
      <p:ext uri="{BB962C8B-B14F-4D97-AF65-F5344CB8AC3E}">
        <p14:creationId xmlns:p14="http://schemas.microsoft.com/office/powerpoint/2010/main" val="2486955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0350F2-CADB-4D7E-83F2-F2CE0F4A4501}"/>
              </a:ext>
            </a:extLst>
          </p:cNvPr>
          <p:cNvSpPr>
            <a:spLocks noGrp="1"/>
          </p:cNvSpPr>
          <p:nvPr>
            <p:ph type="title"/>
          </p:nvPr>
        </p:nvSpPr>
        <p:spPr>
          <a:xfrm>
            <a:off x="1534886" y="865415"/>
            <a:ext cx="9812564" cy="1869622"/>
          </a:xfrm>
        </p:spPr>
        <p:txBody>
          <a:bodyPr>
            <a:noAutofit/>
          </a:bodyPr>
          <a:lstStyle/>
          <a:p>
            <a:r>
              <a:rPr lang="en-US" sz="4000" dirty="0"/>
              <a:t>Rural Energy for America Program</a:t>
            </a:r>
          </a:p>
        </p:txBody>
      </p:sp>
      <p:sp>
        <p:nvSpPr>
          <p:cNvPr id="5" name="Text Placeholder 4">
            <a:extLst>
              <a:ext uri="{FF2B5EF4-FFF2-40B4-BE49-F238E27FC236}">
                <a16:creationId xmlns:a16="http://schemas.microsoft.com/office/drawing/2014/main" id="{8B92AD2E-E4D5-4FD9-B67D-C622B48B94F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2532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5D5860F8-4CC0-4934-AE8A-9BEADAD02CC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a:latin typeface="Calibri" panose="020F0502020204030204" pitchFamily="34" charset="0"/>
                <a:cs typeface="Calibri" panose="020F0502020204030204" pitchFamily="34" charset="0"/>
              </a:rPr>
              <a:t>Rural Energy for America Program (REAP)</a:t>
            </a:r>
          </a:p>
        </p:txBody>
      </p:sp>
      <p:sp>
        <p:nvSpPr>
          <p:cNvPr id="53252" name="Content Placeholder 3">
            <a:extLst>
              <a:ext uri="{FF2B5EF4-FFF2-40B4-BE49-F238E27FC236}">
                <a16:creationId xmlns:a16="http://schemas.microsoft.com/office/drawing/2014/main" id="{5F5556EA-F9A7-4BC2-9407-9CC8E1788EDB}"/>
              </a:ext>
            </a:extLst>
          </p:cNvPr>
          <p:cNvSpPr>
            <a:spLocks noGrp="1" noChangeArrowheads="1"/>
          </p:cNvSpPr>
          <p:nvPr>
            <p:ph idx="1"/>
          </p:nvPr>
        </p:nvSpPr>
        <p:spPr bwMode="auto">
          <a:xfrm>
            <a:off x="838200" y="1979544"/>
            <a:ext cx="9145772"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500"/>
              </a:spcBef>
              <a:spcAft>
                <a:spcPts val="800"/>
              </a:spcAft>
              <a:buNone/>
            </a:pPr>
            <a:r>
              <a:rPr lang="en-US" altLang="en-US" dirty="0">
                <a:latin typeface="Calibri" panose="020F0502020204030204" pitchFamily="34" charset="0"/>
                <a:cs typeface="Calibri" panose="020F0502020204030204" pitchFamily="34" charset="0"/>
              </a:rPr>
              <a:t>REAP Program Overview</a:t>
            </a:r>
          </a:p>
          <a:p>
            <a:pPr lvl="1">
              <a:spcAft>
                <a:spcPts val="800"/>
              </a:spcAft>
            </a:pPr>
            <a:r>
              <a:rPr lang="en-US" altLang="en-US" dirty="0">
                <a:latin typeface="Calibri" panose="020F0502020204030204" pitchFamily="34" charset="0"/>
                <a:cs typeface="Calibri" panose="020F0502020204030204" pitchFamily="34" charset="0"/>
              </a:rPr>
              <a:t>Provides guaranteed loan financing and grant funding to agricultural producers and rural small businesses for renewable energy systems or to make energy efficiency improvements</a:t>
            </a:r>
          </a:p>
          <a:p>
            <a:pPr lvl="1">
              <a:spcAft>
                <a:spcPts val="800"/>
              </a:spcAft>
            </a:pPr>
            <a:r>
              <a:rPr lang="en-US" altLang="en-US" dirty="0">
                <a:latin typeface="Calibri" panose="020F0502020204030204" pitchFamily="34" charset="0"/>
                <a:cs typeface="Calibri" panose="020F0502020204030204" pitchFamily="34" charset="0"/>
              </a:rPr>
              <a:t>Grants and Guaranteed Loans</a:t>
            </a:r>
          </a:p>
          <a:p>
            <a:pPr lvl="2">
              <a:spcAft>
                <a:spcPts val="800"/>
              </a:spcAft>
            </a:pPr>
            <a:r>
              <a:rPr lang="en-US" altLang="en-US" sz="2000" dirty="0">
                <a:latin typeface="Calibri" panose="020F0502020204030204" pitchFamily="34" charset="0"/>
                <a:cs typeface="Calibri" panose="020F0502020204030204" pitchFamily="34" charset="0"/>
              </a:rPr>
              <a:t>Renewable energy development</a:t>
            </a:r>
          </a:p>
          <a:p>
            <a:pPr lvl="2">
              <a:spcAft>
                <a:spcPts val="800"/>
              </a:spcAft>
            </a:pPr>
            <a:r>
              <a:rPr lang="en-US" altLang="en-US" sz="2000" dirty="0">
                <a:latin typeface="Calibri" panose="020F0502020204030204" pitchFamily="34" charset="0"/>
                <a:cs typeface="Calibri" panose="020F0502020204030204" pitchFamily="34" charset="0"/>
              </a:rPr>
              <a:t>Energy efficiency improvements and renewable energy systems </a:t>
            </a:r>
          </a:p>
          <a:p>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516C0CF-E630-42C3-A44E-4802CA0260F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Rural Energy for America Program </a:t>
            </a:r>
          </a:p>
        </p:txBody>
      </p:sp>
      <p:sp>
        <p:nvSpPr>
          <p:cNvPr id="3" name="Rectangle 2">
            <a:extLst>
              <a:ext uri="{FF2B5EF4-FFF2-40B4-BE49-F238E27FC236}">
                <a16:creationId xmlns:a16="http://schemas.microsoft.com/office/drawing/2014/main" id="{F493184E-65C9-4BDA-B4CE-DE8BA6201A77}"/>
              </a:ext>
            </a:extLst>
          </p:cNvPr>
          <p:cNvSpPr/>
          <p:nvPr/>
        </p:nvSpPr>
        <p:spPr>
          <a:xfrm>
            <a:off x="947956" y="1963025"/>
            <a:ext cx="9387281" cy="461665"/>
          </a:xfrm>
          <a:prstGeom prst="rect">
            <a:avLst/>
          </a:prstGeom>
        </p:spPr>
        <p:txBody>
          <a:bodyPr wrap="square">
            <a:spAutoFit/>
          </a:bodyPr>
          <a:lstStyle/>
          <a:p>
            <a:pPr algn="ctr"/>
            <a:r>
              <a:rPr lang="en-US" sz="2400" b="1" i="1" dirty="0">
                <a:solidFill>
                  <a:srgbClr val="245742"/>
                </a:solidFill>
              </a:rPr>
              <a:t>The next review of REAP applications will be March 31, 2021 </a:t>
            </a:r>
          </a:p>
        </p:txBody>
      </p:sp>
      <p:pic>
        <p:nvPicPr>
          <p:cNvPr id="5" name="Picture 4">
            <a:extLst>
              <a:ext uri="{FF2B5EF4-FFF2-40B4-BE49-F238E27FC236}">
                <a16:creationId xmlns:a16="http://schemas.microsoft.com/office/drawing/2014/main" id="{68F8B5EC-5B48-4B70-B03F-74A9BDD88317}"/>
              </a:ext>
            </a:extLst>
          </p:cNvPr>
          <p:cNvPicPr>
            <a:picLocks noChangeAspect="1"/>
          </p:cNvPicPr>
          <p:nvPr/>
        </p:nvPicPr>
        <p:blipFill rotWithShape="1">
          <a:blip r:embed="rId2"/>
          <a:srcRect l="29730" t="37974" r="30665" b="17613"/>
          <a:stretch/>
        </p:blipFill>
        <p:spPr>
          <a:xfrm>
            <a:off x="2719134" y="2637457"/>
            <a:ext cx="5844923" cy="3512405"/>
          </a:xfrm>
          <a:prstGeom prst="rect">
            <a:avLst/>
          </a:prstGeom>
        </p:spPr>
      </p:pic>
    </p:spTree>
    <p:extLst>
      <p:ext uri="{BB962C8B-B14F-4D97-AF65-F5344CB8AC3E}">
        <p14:creationId xmlns:p14="http://schemas.microsoft.com/office/powerpoint/2010/main" val="178498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3DB6CB-0903-4CBE-83D9-9305EF6EF4BA}"/>
              </a:ext>
            </a:extLst>
          </p:cNvPr>
          <p:cNvSpPr/>
          <p:nvPr/>
        </p:nvSpPr>
        <p:spPr>
          <a:xfrm>
            <a:off x="0" y="0"/>
            <a:ext cx="3579813" cy="6356350"/>
          </a:xfrm>
          <a:prstGeom prst="rect">
            <a:avLst/>
          </a:prstGeom>
          <a:solidFill>
            <a:srgbClr val="1326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7" name="Title 1">
            <a:extLst>
              <a:ext uri="{FF2B5EF4-FFF2-40B4-BE49-F238E27FC236}">
                <a16:creationId xmlns:a16="http://schemas.microsoft.com/office/drawing/2014/main" id="{AEE762BF-E8E4-4720-BB67-E58FCB1230D2}"/>
              </a:ext>
            </a:extLst>
          </p:cNvPr>
          <p:cNvSpPr>
            <a:spLocks noGrp="1" noChangeArrowheads="1"/>
          </p:cNvSpPr>
          <p:nvPr>
            <p:ph type="title"/>
          </p:nvPr>
        </p:nvSpPr>
        <p:spPr bwMode="auto">
          <a:xfrm>
            <a:off x="723014" y="733647"/>
            <a:ext cx="2402958" cy="5082362"/>
          </a:xfrm>
          <a:solidFill>
            <a:srgbClr val="13264C"/>
          </a:solidFill>
        </p:spPr>
        <p:txBody>
          <a:bodyPr vert="horz" wrap="square" lIns="91440" tIns="45720" rIns="91440" bIns="45720" numCol="1" anchor="t" anchorCtr="0" compatLnSpc="1">
            <a:prstTxWarp prst="textNoShape">
              <a:avLst/>
            </a:prstTxWarp>
            <a:normAutofit fontScale="90000"/>
          </a:bodyPr>
          <a:lstStyle/>
          <a:p>
            <a:pPr>
              <a:lnSpc>
                <a:spcPct val="150000"/>
              </a:lnSpc>
            </a:pPr>
            <a:r>
              <a:rPr lang="en-US" altLang="en-US" sz="3000" b="1" dirty="0">
                <a:solidFill>
                  <a:schemeClr val="bg1"/>
                </a:solidFill>
                <a:effectLst/>
                <a:latin typeface="+mn-lt"/>
              </a:rPr>
              <a:t>In 2020 </a:t>
            </a:r>
            <a:br>
              <a:rPr lang="en-US" altLang="en-US" sz="3000" b="1" dirty="0">
                <a:solidFill>
                  <a:schemeClr val="bg1"/>
                </a:solidFill>
                <a:effectLst/>
                <a:latin typeface="+mn-lt"/>
              </a:rPr>
            </a:br>
            <a:r>
              <a:rPr lang="en-US" altLang="en-US" sz="3000" b="1" dirty="0">
                <a:solidFill>
                  <a:schemeClr val="bg1"/>
                </a:solidFill>
                <a:effectLst/>
                <a:latin typeface="+mn-lt"/>
              </a:rPr>
              <a:t>USDA Rural Development Invested </a:t>
            </a:r>
            <a:br>
              <a:rPr lang="en-US" altLang="en-US" sz="3000" b="1" dirty="0">
                <a:solidFill>
                  <a:schemeClr val="bg1"/>
                </a:solidFill>
                <a:effectLst/>
                <a:latin typeface="+mn-lt"/>
              </a:rPr>
            </a:br>
            <a:r>
              <a:rPr lang="en-US" altLang="en-US" sz="3000" b="1" dirty="0">
                <a:solidFill>
                  <a:schemeClr val="bg1"/>
                </a:solidFill>
                <a:effectLst/>
                <a:latin typeface="+mn-lt"/>
              </a:rPr>
              <a:t>$</a:t>
            </a:r>
            <a:r>
              <a:rPr lang="en-US" altLang="en-US" sz="3000" b="1" dirty="0">
                <a:solidFill>
                  <a:schemeClr val="bg1"/>
                </a:solidFill>
                <a:latin typeface="+mn-lt"/>
              </a:rPr>
              <a:t>184</a:t>
            </a:r>
            <a:r>
              <a:rPr lang="en-US" altLang="en-US" sz="3000" b="1" dirty="0">
                <a:solidFill>
                  <a:schemeClr val="bg1"/>
                </a:solidFill>
                <a:effectLst/>
                <a:latin typeface="+mn-lt"/>
              </a:rPr>
              <a:t> million </a:t>
            </a:r>
            <a:br>
              <a:rPr lang="en-US" altLang="en-US" sz="3000" b="1" dirty="0">
                <a:solidFill>
                  <a:schemeClr val="bg1"/>
                </a:solidFill>
                <a:effectLst/>
                <a:latin typeface="+mn-lt"/>
              </a:rPr>
            </a:br>
            <a:r>
              <a:rPr lang="en-US" altLang="en-US" sz="3000" b="1" dirty="0">
                <a:solidFill>
                  <a:schemeClr val="bg1"/>
                </a:solidFill>
                <a:effectLst/>
                <a:latin typeface="+mn-lt"/>
              </a:rPr>
              <a:t>in Rural Kansas</a:t>
            </a:r>
            <a:br>
              <a:rPr lang="en-US" altLang="en-US" sz="3000" dirty="0">
                <a:solidFill>
                  <a:schemeClr val="bg1"/>
                </a:solidFill>
                <a:effectLst/>
                <a:latin typeface="+mn-lt"/>
              </a:rPr>
            </a:br>
            <a:endParaRPr lang="en-US" altLang="en-US" sz="3000" dirty="0">
              <a:solidFill>
                <a:schemeClr val="bg1"/>
              </a:solidFill>
              <a:effectLst/>
              <a:latin typeface="+mn-lt"/>
            </a:endParaRPr>
          </a:p>
        </p:txBody>
      </p:sp>
      <p:pic>
        <p:nvPicPr>
          <p:cNvPr id="11268" name="Picture 2">
            <a:extLst>
              <a:ext uri="{FF2B5EF4-FFF2-40B4-BE49-F238E27FC236}">
                <a16:creationId xmlns:a16="http://schemas.microsoft.com/office/drawing/2014/main" id="{3E3A6A85-EA1D-406F-9513-E87E64A443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05275" y="395288"/>
            <a:ext cx="10795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a:extLst>
              <a:ext uri="{FF2B5EF4-FFF2-40B4-BE49-F238E27FC236}">
                <a16:creationId xmlns:a16="http://schemas.microsoft.com/office/drawing/2014/main" id="{DDDDD96B-F527-4207-8459-C7138527D2C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21663" y="395288"/>
            <a:ext cx="9747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a:extLst>
              <a:ext uri="{FF2B5EF4-FFF2-40B4-BE49-F238E27FC236}">
                <a16:creationId xmlns:a16="http://schemas.microsoft.com/office/drawing/2014/main" id="{7C46EFCB-CE0E-4228-A330-40745F201A8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24825" y="3514725"/>
            <a:ext cx="9747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4">
            <a:extLst>
              <a:ext uri="{FF2B5EF4-FFF2-40B4-BE49-F238E27FC236}">
                <a16:creationId xmlns:a16="http://schemas.microsoft.com/office/drawing/2014/main" id="{F612C590-3F7B-4E1B-A266-24DF6798B5AF}"/>
              </a:ext>
            </a:extLst>
          </p:cNvPr>
          <p:cNvSpPr txBox="1">
            <a:spLocks/>
          </p:cNvSpPr>
          <p:nvPr/>
        </p:nvSpPr>
        <p:spPr bwMode="auto">
          <a:xfrm>
            <a:off x="7594600" y="1531938"/>
            <a:ext cx="3659188"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eaLnBrk="1" hangingPunct="1">
              <a:lnSpc>
                <a:spcPct val="90000"/>
              </a:lnSpc>
              <a:spcBef>
                <a:spcPts val="500"/>
              </a:spcBef>
              <a:buFont typeface="Calibri" panose="020F0502020204030204" pitchFamily="34" charset="0"/>
              <a:buNone/>
            </a:pPr>
            <a:r>
              <a:rPr lang="en-US" altLang="en-US" sz="2200" dirty="0">
                <a:cs typeface="Calibri" panose="020F0502020204030204" pitchFamily="34" charset="0"/>
              </a:rPr>
              <a:t>2,107 families or individuals received a total of $234 million in financing to buy or repair a home in rural Kansas</a:t>
            </a:r>
          </a:p>
          <a:p>
            <a:pPr lvl="1" eaLnBrk="1" hangingPunct="1">
              <a:lnSpc>
                <a:spcPct val="90000"/>
              </a:lnSpc>
              <a:spcBef>
                <a:spcPts val="500"/>
              </a:spcBef>
              <a:buFont typeface="Calibri" panose="020F0502020204030204" pitchFamily="34" charset="0"/>
              <a:buNone/>
            </a:pPr>
            <a:endParaRPr lang="en-US" altLang="en-US" sz="2200" dirty="0">
              <a:cs typeface="Calibri" panose="020F0502020204030204" pitchFamily="34" charset="0"/>
            </a:endParaRPr>
          </a:p>
        </p:txBody>
      </p:sp>
      <p:sp>
        <p:nvSpPr>
          <p:cNvPr id="11272" name="Content Placeholder 4">
            <a:extLst>
              <a:ext uri="{FF2B5EF4-FFF2-40B4-BE49-F238E27FC236}">
                <a16:creationId xmlns:a16="http://schemas.microsoft.com/office/drawing/2014/main" id="{BDCA6EE6-8DF8-4E62-A227-71E78C42FB4F}"/>
              </a:ext>
            </a:extLst>
          </p:cNvPr>
          <p:cNvSpPr txBox="1">
            <a:spLocks/>
          </p:cNvSpPr>
          <p:nvPr/>
        </p:nvSpPr>
        <p:spPr bwMode="auto">
          <a:xfrm>
            <a:off x="4206875" y="1511300"/>
            <a:ext cx="32908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pPr>
            <a:r>
              <a:rPr lang="en-US" altLang="en-US" sz="2200">
                <a:cs typeface="Calibri" panose="020F0502020204030204" pitchFamily="34" charset="0"/>
              </a:rPr>
              <a:t>52 rural Kansas business received a total of </a:t>
            </a:r>
            <a:br>
              <a:rPr lang="en-US" altLang="en-US" sz="2200">
                <a:cs typeface="Calibri" panose="020F0502020204030204" pitchFamily="34" charset="0"/>
              </a:rPr>
            </a:br>
            <a:r>
              <a:rPr lang="en-US" altLang="en-US" sz="2200">
                <a:cs typeface="Calibri" panose="020F0502020204030204" pitchFamily="34" charset="0"/>
              </a:rPr>
              <a:t>$15 million in financing</a:t>
            </a:r>
          </a:p>
          <a:p>
            <a:pPr lvl="1" eaLnBrk="1" hangingPunct="1">
              <a:lnSpc>
                <a:spcPct val="90000"/>
              </a:lnSpc>
              <a:spcBef>
                <a:spcPts val="500"/>
              </a:spcBef>
              <a:buFont typeface="Calibri" panose="020F0502020204030204" pitchFamily="34" charset="0"/>
              <a:buNone/>
            </a:pPr>
            <a:endParaRPr lang="en-US" altLang="en-US" sz="2200" dirty="0">
              <a:cs typeface="Calibri" panose="020F0502020204030204" pitchFamily="34" charset="0"/>
            </a:endParaRPr>
          </a:p>
          <a:p>
            <a:pPr lvl="1" eaLnBrk="1" hangingPunct="1">
              <a:lnSpc>
                <a:spcPct val="90000"/>
              </a:lnSpc>
              <a:spcBef>
                <a:spcPts val="500"/>
              </a:spcBef>
              <a:buFont typeface="Calibri" panose="020F0502020204030204" pitchFamily="34" charset="0"/>
              <a:buNone/>
            </a:pPr>
            <a:endParaRPr lang="en-US" altLang="en-US" sz="2200" dirty="0">
              <a:cs typeface="Calibri" panose="020F0502020204030204" pitchFamily="34" charset="0"/>
            </a:endParaRPr>
          </a:p>
        </p:txBody>
      </p:sp>
      <p:pic>
        <p:nvPicPr>
          <p:cNvPr id="11273" name="Picture 8">
            <a:extLst>
              <a:ext uri="{FF2B5EF4-FFF2-40B4-BE49-F238E27FC236}">
                <a16:creationId xmlns:a16="http://schemas.microsoft.com/office/drawing/2014/main" id="{0D02ABC2-DFC1-4B84-A245-9688CB5688F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30688" y="3662363"/>
            <a:ext cx="828675" cy="8143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274" name="Content Placeholder 4">
            <a:extLst>
              <a:ext uri="{FF2B5EF4-FFF2-40B4-BE49-F238E27FC236}">
                <a16:creationId xmlns:a16="http://schemas.microsoft.com/office/drawing/2014/main" id="{F282F519-8C43-4F05-9118-0D713328E5D3}"/>
              </a:ext>
            </a:extLst>
          </p:cNvPr>
          <p:cNvSpPr txBox="1">
            <a:spLocks/>
          </p:cNvSpPr>
          <p:nvPr/>
        </p:nvSpPr>
        <p:spPr bwMode="auto">
          <a:xfrm>
            <a:off x="4206875" y="4583113"/>
            <a:ext cx="3490913"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pPr>
            <a:r>
              <a:rPr lang="en-US" altLang="en-US" sz="2200" dirty="0">
                <a:cs typeface="Calibri" panose="020F0502020204030204" pitchFamily="34" charset="0"/>
              </a:rPr>
              <a:t>37 rural Kansas community projects received a total of $71 million in financing </a:t>
            </a:r>
          </a:p>
          <a:p>
            <a:pPr lvl="1" eaLnBrk="1" hangingPunct="1">
              <a:lnSpc>
                <a:spcPct val="90000"/>
              </a:lnSpc>
              <a:spcBef>
                <a:spcPts val="500"/>
              </a:spcBef>
              <a:buFont typeface="Calibri" panose="020F0502020204030204" pitchFamily="34" charset="0"/>
              <a:buNone/>
            </a:pPr>
            <a:endParaRPr lang="en-US" altLang="en-US" sz="2200" dirty="0">
              <a:cs typeface="Calibri" panose="020F0502020204030204" pitchFamily="34" charset="0"/>
            </a:endParaRPr>
          </a:p>
          <a:p>
            <a:pPr lvl="1" eaLnBrk="1" hangingPunct="1">
              <a:lnSpc>
                <a:spcPct val="90000"/>
              </a:lnSpc>
              <a:spcBef>
                <a:spcPts val="500"/>
              </a:spcBef>
              <a:buFont typeface="Calibri" panose="020F0502020204030204" pitchFamily="34" charset="0"/>
              <a:buNone/>
            </a:pPr>
            <a:endParaRPr lang="en-US" altLang="en-US" sz="2200" dirty="0">
              <a:cs typeface="Calibri" panose="020F0502020204030204" pitchFamily="34" charset="0"/>
            </a:endParaRPr>
          </a:p>
        </p:txBody>
      </p:sp>
      <p:sp>
        <p:nvSpPr>
          <p:cNvPr id="11275" name="Content Placeholder 4">
            <a:extLst>
              <a:ext uri="{FF2B5EF4-FFF2-40B4-BE49-F238E27FC236}">
                <a16:creationId xmlns:a16="http://schemas.microsoft.com/office/drawing/2014/main" id="{A49BDD61-7E5E-4E9E-B325-419AD739AF6D}"/>
              </a:ext>
            </a:extLst>
          </p:cNvPr>
          <p:cNvSpPr txBox="1">
            <a:spLocks/>
          </p:cNvSpPr>
          <p:nvPr/>
        </p:nvSpPr>
        <p:spPr bwMode="auto">
          <a:xfrm>
            <a:off x="8124825" y="4583113"/>
            <a:ext cx="36591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pPr>
            <a:r>
              <a:rPr lang="en-US" altLang="en-US" sz="2200" dirty="0">
                <a:cs typeface="Calibri" panose="020F0502020204030204" pitchFamily="34" charset="0"/>
              </a:rPr>
              <a:t>20 rural Kansas communities received a total of $53 million in financing to improve water and sewer infrastructure</a:t>
            </a:r>
          </a:p>
          <a:p>
            <a:pPr lvl="1" eaLnBrk="1" hangingPunct="1">
              <a:lnSpc>
                <a:spcPct val="90000"/>
              </a:lnSpc>
              <a:spcBef>
                <a:spcPts val="500"/>
              </a:spcBef>
              <a:buFont typeface="Calibri" panose="020F0502020204030204" pitchFamily="34" charset="0"/>
              <a:buNone/>
            </a:pPr>
            <a:endParaRPr lang="en-US" altLang="en-US" sz="2200" dirty="0">
              <a:cs typeface="Calibri" panose="020F0502020204030204" pitchFamily="34" charset="0"/>
            </a:endParaRPr>
          </a:p>
          <a:p>
            <a:pPr lvl="1" eaLnBrk="1" hangingPunct="1">
              <a:lnSpc>
                <a:spcPct val="90000"/>
              </a:lnSpc>
              <a:spcBef>
                <a:spcPts val="500"/>
              </a:spcBef>
              <a:buFont typeface="Calibri" panose="020F0502020204030204" pitchFamily="34" charset="0"/>
              <a:buNone/>
            </a:pPr>
            <a:endParaRPr lang="en-US" altLang="en-US" sz="2200" dirty="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516C0CF-E630-42C3-A44E-4802CA0260F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Rural Energy for America Program </a:t>
            </a:r>
          </a:p>
        </p:txBody>
      </p:sp>
      <p:sp>
        <p:nvSpPr>
          <p:cNvPr id="3" name="Rectangle 2">
            <a:extLst>
              <a:ext uri="{FF2B5EF4-FFF2-40B4-BE49-F238E27FC236}">
                <a16:creationId xmlns:a16="http://schemas.microsoft.com/office/drawing/2014/main" id="{F493184E-65C9-4BDA-B4CE-DE8BA6201A77}"/>
              </a:ext>
            </a:extLst>
          </p:cNvPr>
          <p:cNvSpPr/>
          <p:nvPr/>
        </p:nvSpPr>
        <p:spPr>
          <a:xfrm>
            <a:off x="947956" y="1963025"/>
            <a:ext cx="8196044" cy="769441"/>
          </a:xfrm>
          <a:prstGeom prst="rect">
            <a:avLst/>
          </a:prstGeom>
        </p:spPr>
        <p:txBody>
          <a:bodyPr wrap="square">
            <a:spAutoFit/>
          </a:bodyPr>
          <a:lstStyle/>
          <a:p>
            <a:r>
              <a:rPr lang="en-US" altLang="en-US" sz="2400" dirty="0">
                <a:latin typeface="Calibri" panose="020F0502020204030204" pitchFamily="34" charset="0"/>
                <a:cs typeface="Calibri" panose="020F0502020204030204" pitchFamily="34" charset="0"/>
              </a:rPr>
              <a:t>REAP Grants</a:t>
            </a:r>
          </a:p>
          <a:p>
            <a:pPr marL="800100" lvl="1" indent="-342900">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Up to 25% of Eligible Project Cost</a:t>
            </a:r>
          </a:p>
        </p:txBody>
      </p:sp>
      <p:pic>
        <p:nvPicPr>
          <p:cNvPr id="8" name="Picture 7">
            <a:extLst>
              <a:ext uri="{FF2B5EF4-FFF2-40B4-BE49-F238E27FC236}">
                <a16:creationId xmlns:a16="http://schemas.microsoft.com/office/drawing/2014/main" id="{ECE2500E-3EDA-41A3-ADB3-312A67816034}"/>
              </a:ext>
            </a:extLst>
          </p:cNvPr>
          <p:cNvPicPr>
            <a:picLocks noChangeAspect="1"/>
          </p:cNvPicPr>
          <p:nvPr/>
        </p:nvPicPr>
        <p:blipFill rotWithShape="1">
          <a:blip r:embed="rId2"/>
          <a:srcRect l="34096" t="51326" r="17516" b="17046"/>
          <a:stretch/>
        </p:blipFill>
        <p:spPr>
          <a:xfrm>
            <a:off x="838200" y="2852257"/>
            <a:ext cx="8813077" cy="2959457"/>
          </a:xfrm>
          <a:prstGeom prst="rect">
            <a:avLst/>
          </a:prstGeom>
        </p:spPr>
      </p:pic>
    </p:spTree>
    <p:extLst>
      <p:ext uri="{BB962C8B-B14F-4D97-AF65-F5344CB8AC3E}">
        <p14:creationId xmlns:p14="http://schemas.microsoft.com/office/powerpoint/2010/main" val="2746879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516C0CF-E630-42C3-A44E-4802CA0260F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Rural Energy for America Program </a:t>
            </a:r>
          </a:p>
        </p:txBody>
      </p:sp>
      <p:sp>
        <p:nvSpPr>
          <p:cNvPr id="7" name="Rectangle 6">
            <a:extLst>
              <a:ext uri="{FF2B5EF4-FFF2-40B4-BE49-F238E27FC236}">
                <a16:creationId xmlns:a16="http://schemas.microsoft.com/office/drawing/2014/main" id="{07A9E24A-BD75-40B7-8AD2-227C2AD90B33}"/>
              </a:ext>
            </a:extLst>
          </p:cNvPr>
          <p:cNvSpPr/>
          <p:nvPr/>
        </p:nvSpPr>
        <p:spPr>
          <a:xfrm>
            <a:off x="1048624" y="2055303"/>
            <a:ext cx="10721130" cy="769441"/>
          </a:xfrm>
          <a:prstGeom prst="rect">
            <a:avLst/>
          </a:prstGeom>
        </p:spPr>
        <p:txBody>
          <a:bodyPr wrap="square">
            <a:spAutoFit/>
          </a:bodyPr>
          <a:lstStyle/>
          <a:p>
            <a:pPr>
              <a:defRPr/>
            </a:pPr>
            <a:r>
              <a:rPr lang="en-US" altLang="en-US" sz="2400" dirty="0">
                <a:cs typeface="Calibri" panose="020F0502020204030204" pitchFamily="34" charset="0"/>
              </a:rPr>
              <a:t>REAP Guaranteed Loans</a:t>
            </a:r>
          </a:p>
          <a:p>
            <a:pPr marL="800100" lvl="1" indent="-342900">
              <a:buFont typeface="Arial" panose="020B0604020202020204" pitchFamily="34" charset="0"/>
              <a:buChar char="•"/>
              <a:defRPr/>
            </a:pPr>
            <a:r>
              <a:rPr lang="en-US" altLang="en-US" sz="2000" dirty="0">
                <a:latin typeface="Calibri" panose="020F0502020204030204" pitchFamily="34" charset="0"/>
                <a:cs typeface="Calibri" panose="020F0502020204030204" pitchFamily="34" charset="0"/>
              </a:rPr>
              <a:t>Up to 75% of Eligible Project Costs</a:t>
            </a:r>
          </a:p>
        </p:txBody>
      </p:sp>
      <p:pic>
        <p:nvPicPr>
          <p:cNvPr id="12" name="table">
            <a:extLst>
              <a:ext uri="{FF2B5EF4-FFF2-40B4-BE49-F238E27FC236}">
                <a16:creationId xmlns:a16="http://schemas.microsoft.com/office/drawing/2014/main" id="{16E51D9F-E096-4605-9667-C042B484AB46}"/>
              </a:ext>
            </a:extLst>
          </p:cNvPr>
          <p:cNvPicPr>
            <a:picLocks noChangeAspect="1"/>
          </p:cNvPicPr>
          <p:nvPr/>
        </p:nvPicPr>
        <p:blipFill>
          <a:blip r:embed="rId2"/>
          <a:stretch>
            <a:fillRect/>
          </a:stretch>
        </p:blipFill>
        <p:spPr>
          <a:xfrm>
            <a:off x="1048624" y="3006679"/>
            <a:ext cx="9001387" cy="2980808"/>
          </a:xfrm>
          <a:prstGeom prst="rect">
            <a:avLst/>
          </a:prstGeom>
        </p:spPr>
      </p:pic>
    </p:spTree>
    <p:extLst>
      <p:ext uri="{BB962C8B-B14F-4D97-AF65-F5344CB8AC3E}">
        <p14:creationId xmlns:p14="http://schemas.microsoft.com/office/powerpoint/2010/main" val="4012726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Content Placeholder 3">
            <a:extLst>
              <a:ext uri="{FF2B5EF4-FFF2-40B4-BE49-F238E27FC236}">
                <a16:creationId xmlns:a16="http://schemas.microsoft.com/office/drawing/2014/main" id="{56F8D212-FD8C-4C54-BBBA-D9FF53992CEA}"/>
              </a:ext>
            </a:extLst>
          </p:cNvPr>
          <p:cNvSpPr>
            <a:spLocks noGrp="1" noChangeArrowheads="1"/>
          </p:cNvSpPr>
          <p:nvPr>
            <p:ph idx="1"/>
          </p:nvPr>
        </p:nvSpPr>
        <p:spPr bwMode="auto">
          <a:xfrm>
            <a:off x="838201" y="1979543"/>
            <a:ext cx="3194228" cy="474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400" dirty="0" err="1">
                <a:latin typeface="Calibri" panose="020F0502020204030204" pitchFamily="34" charset="0"/>
                <a:cs typeface="Calibri" panose="020F0502020204030204" pitchFamily="34" charset="0"/>
              </a:rPr>
              <a:t>Krehbiels</a:t>
            </a:r>
            <a:r>
              <a:rPr lang="en-US" altLang="en-US" sz="2400" dirty="0">
                <a:latin typeface="Calibri" panose="020F0502020204030204" pitchFamily="34" charset="0"/>
                <a:cs typeface="Calibri" panose="020F0502020204030204" pitchFamily="34" charset="0"/>
              </a:rPr>
              <a:t> Specialty Meats, Inc.</a:t>
            </a:r>
          </a:p>
          <a:p>
            <a:pPr lvl="1"/>
            <a:r>
              <a:rPr lang="en-US" altLang="en-US" sz="1800" dirty="0">
                <a:latin typeface="Calibri" panose="020F0502020204030204" pitchFamily="34" charset="0"/>
                <a:cs typeface="Calibri" panose="020F0502020204030204" pitchFamily="34" charset="0"/>
              </a:rPr>
              <a:t>McPherson, KS</a:t>
            </a:r>
          </a:p>
          <a:p>
            <a:pPr lvl="1"/>
            <a:r>
              <a:rPr lang="en-US" altLang="en-US" sz="1800" dirty="0">
                <a:latin typeface="Calibri" panose="020F0502020204030204" pitchFamily="34" charset="0"/>
                <a:cs typeface="Calibri" panose="020F0502020204030204" pitchFamily="34" charset="0"/>
              </a:rPr>
              <a:t>Replaced existing lighting with energy efficient LED lighting in the retail store and processing plant</a:t>
            </a:r>
          </a:p>
          <a:p>
            <a:pPr lvl="1"/>
            <a:r>
              <a:rPr lang="en-US" altLang="en-US" sz="1800" dirty="0">
                <a:latin typeface="Calibri" panose="020F0502020204030204" pitchFamily="34" charset="0"/>
                <a:cs typeface="Calibri" panose="020F0502020204030204" pitchFamily="34" charset="0"/>
              </a:rPr>
              <a:t>Energy savings approximately $9,500 per year, 2.53 year simple payback</a:t>
            </a:r>
          </a:p>
          <a:p>
            <a:pPr lvl="1"/>
            <a:r>
              <a:rPr lang="en-US" altLang="en-US" sz="1800" dirty="0">
                <a:latin typeface="Calibri" panose="020F0502020204030204" pitchFamily="34" charset="0"/>
                <a:cs typeface="Calibri" panose="020F0502020204030204" pitchFamily="34" charset="0"/>
              </a:rPr>
              <a:t>Total project cost $24,285, received a $6,071 REAP grant</a:t>
            </a:r>
          </a:p>
        </p:txBody>
      </p:sp>
      <p:sp>
        <p:nvSpPr>
          <p:cNvPr id="56322" name="Title 1">
            <a:extLst>
              <a:ext uri="{FF2B5EF4-FFF2-40B4-BE49-F238E27FC236}">
                <a16:creationId xmlns:a16="http://schemas.microsoft.com/office/drawing/2014/main" id="{8516C0CF-E630-42C3-A44E-4802CA0260F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Calibri" panose="020F0502020204030204" pitchFamily="34" charset="0"/>
                <a:cs typeface="Calibri" panose="020F0502020204030204" pitchFamily="34" charset="0"/>
              </a:rPr>
              <a:t>Rural Energy for America Program </a:t>
            </a:r>
          </a:p>
        </p:txBody>
      </p:sp>
      <p:pic>
        <p:nvPicPr>
          <p:cNvPr id="56325" name="Picture 2">
            <a:extLst>
              <a:ext uri="{FF2B5EF4-FFF2-40B4-BE49-F238E27FC236}">
                <a16:creationId xmlns:a16="http://schemas.microsoft.com/office/drawing/2014/main" id="{458BFF63-7D26-4B63-8E09-F10ADB4E0E9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59573" y="2079625"/>
            <a:ext cx="2887655" cy="43294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6326" name="Picture 4">
            <a:extLst>
              <a:ext uri="{FF2B5EF4-FFF2-40B4-BE49-F238E27FC236}">
                <a16:creationId xmlns:a16="http://schemas.microsoft.com/office/drawing/2014/main" id="{DAF9869A-5F23-47C2-8D7C-07D660610DE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38900" y="2079625"/>
            <a:ext cx="3820673" cy="43294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5965CF-1C70-405F-8B5F-B4DC7012C394}"/>
              </a:ext>
            </a:extLst>
          </p:cNvPr>
          <p:cNvSpPr>
            <a:spLocks noGrp="1"/>
          </p:cNvSpPr>
          <p:nvPr>
            <p:ph idx="1"/>
          </p:nvPr>
        </p:nvSpPr>
        <p:spPr>
          <a:xfrm>
            <a:off x="838200" y="1979543"/>
            <a:ext cx="4297326" cy="4741931"/>
          </a:xfrm>
        </p:spPr>
        <p:txBody>
          <a:bodyPr/>
          <a:lstStyle/>
          <a:p>
            <a:pPr marL="0" indent="0">
              <a:buNone/>
            </a:pPr>
            <a:r>
              <a:rPr lang="en-US" sz="2400" dirty="0" err="1"/>
              <a:t>Sollo</a:t>
            </a:r>
            <a:r>
              <a:rPr lang="en-US" sz="2400" dirty="0"/>
              <a:t> Vineyard</a:t>
            </a:r>
          </a:p>
          <a:p>
            <a:pPr lvl="1"/>
            <a:r>
              <a:rPr lang="en-US" sz="1800" dirty="0"/>
              <a:t>Whitewater, Kan. </a:t>
            </a:r>
          </a:p>
          <a:p>
            <a:pPr lvl="1"/>
            <a:r>
              <a:rPr lang="en-US" sz="1800" dirty="0"/>
              <a:t>$20,000 REAP grant to purchase and install a 53 kilowatt solar array</a:t>
            </a:r>
          </a:p>
          <a:p>
            <a:pPr lvl="1"/>
            <a:r>
              <a:rPr lang="en-US" sz="1800" dirty="0"/>
              <a:t>The solar energy created will replace 80% of the business’ energy use per year</a:t>
            </a:r>
          </a:p>
        </p:txBody>
      </p:sp>
      <p:sp>
        <p:nvSpPr>
          <p:cNvPr id="2" name="Title 1">
            <a:extLst>
              <a:ext uri="{FF2B5EF4-FFF2-40B4-BE49-F238E27FC236}">
                <a16:creationId xmlns:a16="http://schemas.microsoft.com/office/drawing/2014/main" id="{0D3F7BD3-1700-4321-A8EA-1AEA36B48EA2}"/>
              </a:ext>
            </a:extLst>
          </p:cNvPr>
          <p:cNvSpPr>
            <a:spLocks noGrp="1"/>
          </p:cNvSpPr>
          <p:nvPr>
            <p:ph type="title"/>
          </p:nvPr>
        </p:nvSpPr>
        <p:spPr>
          <a:xfrm>
            <a:off x="838200" y="-381061"/>
            <a:ext cx="10515600" cy="2090500"/>
          </a:xfrm>
        </p:spPr>
        <p:txBody>
          <a:bodyPr>
            <a:normAutofit/>
          </a:bodyPr>
          <a:lstStyle/>
          <a:p>
            <a:r>
              <a:rPr lang="en-US" altLang="en-US" dirty="0">
                <a:latin typeface="Calibri" panose="020F0502020204030204" pitchFamily="34" charset="0"/>
                <a:cs typeface="Calibri" panose="020F0502020204030204" pitchFamily="34" charset="0"/>
              </a:rPr>
              <a:t>Rural Energy for America Program </a:t>
            </a:r>
            <a:endParaRPr lang="en-US" dirty="0"/>
          </a:p>
        </p:txBody>
      </p:sp>
      <p:pic>
        <p:nvPicPr>
          <p:cNvPr id="4" name="Picture 3">
            <a:extLst>
              <a:ext uri="{FF2B5EF4-FFF2-40B4-BE49-F238E27FC236}">
                <a16:creationId xmlns:a16="http://schemas.microsoft.com/office/drawing/2014/main" id="{4E015223-CED3-4BC0-ADC7-C580F53CBC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70851" y="2490926"/>
            <a:ext cx="5682950" cy="3558999"/>
          </a:xfrm>
          <a:prstGeom prst="rect">
            <a:avLst/>
          </a:prstGeom>
        </p:spPr>
      </p:pic>
    </p:spTree>
    <p:extLst>
      <p:ext uri="{BB962C8B-B14F-4D97-AF65-F5344CB8AC3E}">
        <p14:creationId xmlns:p14="http://schemas.microsoft.com/office/powerpoint/2010/main" val="168066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141F604-F6C4-4B64-84AD-56A7C5C42C2A}"/>
              </a:ext>
            </a:extLst>
          </p:cNvPr>
          <p:cNvSpPr>
            <a:spLocks noGrp="1"/>
          </p:cNvSpPr>
          <p:nvPr>
            <p:ph type="title"/>
          </p:nvPr>
        </p:nvSpPr>
        <p:spPr>
          <a:xfrm>
            <a:off x="838200" y="188704"/>
            <a:ext cx="10515600" cy="1069502"/>
          </a:xfrm>
        </p:spPr>
        <p:txBody>
          <a:bodyPr>
            <a:normAutofit/>
          </a:bodyPr>
          <a:lstStyle/>
          <a:p>
            <a:r>
              <a:rPr lang="en-US" altLang="en-US" dirty="0">
                <a:latin typeface="Calibri" panose="020F0502020204030204" pitchFamily="34" charset="0"/>
                <a:cs typeface="Calibri" panose="020F0502020204030204" pitchFamily="34" charset="0"/>
              </a:rPr>
              <a:t>USDA Business Programs Staff</a:t>
            </a:r>
            <a:endParaRPr lang="en-US" dirty="0"/>
          </a:p>
        </p:txBody>
      </p:sp>
      <p:graphicFrame>
        <p:nvGraphicFramePr>
          <p:cNvPr id="2" name="Table 1">
            <a:extLst>
              <a:ext uri="{FF2B5EF4-FFF2-40B4-BE49-F238E27FC236}">
                <a16:creationId xmlns:a16="http://schemas.microsoft.com/office/drawing/2014/main" id="{6B62DF30-0F56-4067-A168-F3F1222E377D}"/>
              </a:ext>
            </a:extLst>
          </p:cNvPr>
          <p:cNvGraphicFramePr>
            <a:graphicFrameLocks noGrp="1"/>
          </p:cNvGraphicFramePr>
          <p:nvPr>
            <p:extLst>
              <p:ext uri="{D42A27DB-BD31-4B8C-83A1-F6EECF244321}">
                <p14:modId xmlns:p14="http://schemas.microsoft.com/office/powerpoint/2010/main" val="2385898711"/>
              </p:ext>
            </p:extLst>
          </p:nvPr>
        </p:nvGraphicFramePr>
        <p:xfrm>
          <a:off x="331460" y="4222024"/>
          <a:ext cx="11601461" cy="2377440"/>
        </p:xfrm>
        <a:graphic>
          <a:graphicData uri="http://schemas.openxmlformats.org/drawingml/2006/table">
            <a:tbl>
              <a:tblPr firstRow="1" bandRow="1">
                <a:tableStyleId>{5C22544A-7EE6-4342-B048-85BDC9FD1C3A}</a:tableStyleId>
              </a:tblPr>
              <a:tblGrid>
                <a:gridCol w="2192284">
                  <a:extLst>
                    <a:ext uri="{9D8B030D-6E8A-4147-A177-3AD203B41FA5}">
                      <a16:colId xmlns:a16="http://schemas.microsoft.com/office/drawing/2014/main" val="2258596766"/>
                    </a:ext>
                  </a:extLst>
                </a:gridCol>
                <a:gridCol w="2560320">
                  <a:extLst>
                    <a:ext uri="{9D8B030D-6E8A-4147-A177-3AD203B41FA5}">
                      <a16:colId xmlns:a16="http://schemas.microsoft.com/office/drawing/2014/main" val="577176789"/>
                    </a:ext>
                  </a:extLst>
                </a:gridCol>
                <a:gridCol w="2386584">
                  <a:extLst>
                    <a:ext uri="{9D8B030D-6E8A-4147-A177-3AD203B41FA5}">
                      <a16:colId xmlns:a16="http://schemas.microsoft.com/office/drawing/2014/main" val="4143562559"/>
                    </a:ext>
                  </a:extLst>
                </a:gridCol>
                <a:gridCol w="2286000">
                  <a:extLst>
                    <a:ext uri="{9D8B030D-6E8A-4147-A177-3AD203B41FA5}">
                      <a16:colId xmlns:a16="http://schemas.microsoft.com/office/drawing/2014/main" val="819396985"/>
                    </a:ext>
                  </a:extLst>
                </a:gridCol>
                <a:gridCol w="2176273">
                  <a:extLst>
                    <a:ext uri="{9D8B030D-6E8A-4147-A177-3AD203B41FA5}">
                      <a16:colId xmlns:a16="http://schemas.microsoft.com/office/drawing/2014/main" val="3691534460"/>
                    </a:ext>
                  </a:extLst>
                </a:gridCol>
              </a:tblGrid>
              <a:tr h="358035">
                <a:tc gridSpan="5">
                  <a:txBody>
                    <a:bodyPr/>
                    <a:lstStyle/>
                    <a:p>
                      <a:endParaRPr lang="en-US" dirty="0">
                        <a:highlight>
                          <a:srgbClr val="13264C"/>
                        </a:highlight>
                      </a:endParaRPr>
                    </a:p>
                  </a:txBody>
                  <a:tcPr>
                    <a:solidFill>
                      <a:srgbClr val="16254C"/>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highlight>
                          <a:srgbClr val="13264C"/>
                        </a:highlight>
                      </a:endParaRPr>
                    </a:p>
                  </a:txBody>
                  <a:tcPr>
                    <a:solidFill>
                      <a:srgbClr val="16254C"/>
                    </a:solidFill>
                  </a:tcPr>
                </a:tc>
                <a:extLst>
                  <a:ext uri="{0D108BD9-81ED-4DB2-BD59-A6C34878D82A}">
                    <a16:rowId xmlns:a16="http://schemas.microsoft.com/office/drawing/2014/main" val="821047079"/>
                  </a:ext>
                </a:extLst>
              </a:tr>
              <a:tr h="190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Nancy Pletcher</a:t>
                      </a:r>
                      <a:r>
                        <a:rPr lang="en-US" altLang="en-US"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libri" panose="020F0502020204030204" pitchFamily="34" charset="0"/>
                          <a:cs typeface="Calibri" panose="020F0502020204030204" pitchFamily="34" charset="0"/>
                        </a:rPr>
                        <a:t>Business Programs Specialist</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Topeka State Office</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(785) 271-2733 </a:t>
                      </a:r>
                      <a:r>
                        <a:rPr lang="en-US" altLang="en-US" sz="1500" dirty="0">
                          <a:latin typeface="Calibri" panose="020F0502020204030204" pitchFamily="34" charset="0"/>
                          <a:cs typeface="Calibri" panose="020F0502020204030204" pitchFamily="34" charset="0"/>
                          <a:hlinkClick r:id="rId3"/>
                        </a:rPr>
                        <a:t>nancy.pletcher@usda.gov</a:t>
                      </a:r>
                      <a:endParaRPr lang="en-US" altLang="en-US" sz="1500" dirty="0">
                        <a:latin typeface="Calibri" panose="020F0502020204030204" pitchFamily="34" charset="0"/>
                        <a:cs typeface="Calibri" panose="020F0502020204030204" pitchFamily="34" charset="0"/>
                      </a:endParaRPr>
                    </a:p>
                    <a:p>
                      <a:endParaRPr lang="en-US" dirty="0"/>
                    </a:p>
                  </a:txBody>
                  <a:tcPr>
                    <a:solidFill>
                      <a:schemeClr val="bg1">
                        <a:lumMod val="85000"/>
                      </a:schemeClr>
                    </a:solidFill>
                  </a:tcPr>
                </a:tc>
                <a:tc>
                  <a:txBody>
                    <a:bodyPr/>
                    <a:lstStyle/>
                    <a:p>
                      <a:r>
                        <a:rPr lang="en-US" sz="1800" b="1" kern="1200" dirty="0">
                          <a:solidFill>
                            <a:schemeClr val="dk1"/>
                          </a:solidFill>
                          <a:effectLst/>
                          <a:latin typeface="Calibri" panose="020F0502020204030204" pitchFamily="34" charset="0"/>
                          <a:ea typeface="+mn-ea"/>
                          <a:cs typeface="Calibri" panose="020F0502020204030204" pitchFamily="34" charset="0"/>
                        </a:rPr>
                        <a:t>Jennifer Yarbrough</a:t>
                      </a:r>
                    </a:p>
                    <a:p>
                      <a:r>
                        <a:rPr lang="en-US" sz="1800" kern="1200" dirty="0">
                          <a:solidFill>
                            <a:schemeClr val="dk1"/>
                          </a:solidFill>
                          <a:effectLst/>
                          <a:latin typeface="Calibri" panose="020F0502020204030204" pitchFamily="34" charset="0"/>
                          <a:ea typeface="+mn-ea"/>
                          <a:cs typeface="Calibri" panose="020F0502020204030204" pitchFamily="34" charset="0"/>
                        </a:rPr>
                        <a:t>Business Program Specialist</a:t>
                      </a:r>
                    </a:p>
                    <a:p>
                      <a:r>
                        <a:rPr lang="en-US" sz="1800" kern="1200" dirty="0">
                          <a:solidFill>
                            <a:schemeClr val="dk1"/>
                          </a:solidFill>
                          <a:effectLst/>
                          <a:latin typeface="Calibri" panose="020F0502020204030204" pitchFamily="34" charset="0"/>
                          <a:ea typeface="+mn-ea"/>
                          <a:cs typeface="Calibri" panose="020F0502020204030204" pitchFamily="34" charset="0"/>
                        </a:rPr>
                        <a:t>Topeka State Office</a:t>
                      </a:r>
                    </a:p>
                    <a:p>
                      <a:r>
                        <a:rPr lang="en-US" sz="1800" kern="1200" dirty="0">
                          <a:solidFill>
                            <a:schemeClr val="dk1"/>
                          </a:solidFill>
                          <a:effectLst/>
                          <a:latin typeface="Calibri" panose="020F0502020204030204" pitchFamily="34" charset="0"/>
                          <a:ea typeface="+mn-ea"/>
                          <a:cs typeface="Calibri" panose="020F0502020204030204" pitchFamily="34" charset="0"/>
                        </a:rPr>
                        <a:t>(785) 271-2727</a:t>
                      </a:r>
                    </a:p>
                    <a:p>
                      <a:r>
                        <a:rPr lang="en-US" sz="1500" u="sng" kern="1200" dirty="0">
                          <a:solidFill>
                            <a:srgbClr val="0070C0"/>
                          </a:solidFill>
                          <a:effectLst/>
                          <a:latin typeface="Calibri" panose="020F0502020204030204" pitchFamily="34" charset="0"/>
                          <a:ea typeface="+mn-ea"/>
                          <a:cs typeface="Calibri" panose="020F0502020204030204" pitchFamily="34" charset="0"/>
                          <a:hlinkClick r:id="rId4"/>
                        </a:rPr>
                        <a:t>jennifer.yarbrough@usda.gov</a:t>
                      </a:r>
                      <a:r>
                        <a:rPr lang="en-US" sz="1800" kern="1200" dirty="0">
                          <a:solidFill>
                            <a:schemeClr val="dk1"/>
                          </a:solidFill>
                          <a:effectLst/>
                          <a:latin typeface="+mn-lt"/>
                          <a:ea typeface="+mn-ea"/>
                          <a:cs typeface="+mn-cs"/>
                        </a:rPr>
                        <a:t> </a:t>
                      </a:r>
                    </a:p>
                    <a:p>
                      <a:endParaRPr lang="en-US" dirty="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Doug Bruggeman </a:t>
                      </a:r>
                      <a:r>
                        <a:rPr lang="en-US" altLang="en-US" dirty="0">
                          <a:latin typeface="Calibri" panose="020F0502020204030204" pitchFamily="34" charset="0"/>
                          <a:cs typeface="Calibri" panose="020F0502020204030204" pitchFamily="34" charset="0"/>
                        </a:rPr>
                        <a:t>Business Programs Specialist</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Hays Area Office</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(785) 628-3081 </a:t>
                      </a:r>
                      <a:r>
                        <a:rPr lang="en-US" altLang="en-US" sz="1500" dirty="0">
                          <a:latin typeface="Calibri" panose="020F0502020204030204" pitchFamily="34" charset="0"/>
                          <a:cs typeface="Calibri" panose="020F0502020204030204" pitchFamily="34" charset="0"/>
                          <a:hlinkClick r:id="rId5"/>
                        </a:rPr>
                        <a:t>doug.bruggeman@usda.gov</a:t>
                      </a:r>
                      <a:endParaRPr lang="en-US" altLang="en-US" sz="1500" dirty="0">
                        <a:latin typeface="Calibri" panose="020F0502020204030204" pitchFamily="34" charset="0"/>
                        <a:cs typeface="Calibri" panose="020F0502020204030204" pitchFamily="34" charset="0"/>
                      </a:endParaRPr>
                    </a:p>
                    <a:p>
                      <a:endParaRPr lang="en-US" dirty="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Travis Snider</a:t>
                      </a:r>
                      <a:r>
                        <a:rPr lang="en-US" altLang="en-US"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libri" panose="020F0502020204030204" pitchFamily="34" charset="0"/>
                          <a:cs typeface="Calibri" panose="020F0502020204030204" pitchFamily="34" charset="0"/>
                        </a:rPr>
                        <a:t>Business Programs Specialist</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Newton Area Office</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(316) 282-3477  </a:t>
                      </a:r>
                      <a:r>
                        <a:rPr lang="en-US" altLang="en-US" sz="1500" dirty="0">
                          <a:latin typeface="Calibri" panose="020F0502020204030204" pitchFamily="34" charset="0"/>
                          <a:cs typeface="Calibri" panose="020F0502020204030204" pitchFamily="34" charset="0"/>
                          <a:hlinkClick r:id="rId6"/>
                        </a:rPr>
                        <a:t>travis.snider@usda.gov</a:t>
                      </a:r>
                      <a:endParaRPr lang="en-US" altLang="en-US" sz="1500" dirty="0">
                        <a:latin typeface="Calibri" panose="020F0502020204030204" pitchFamily="34" charset="0"/>
                        <a:cs typeface="Calibri" panose="020F0502020204030204" pitchFamily="34" charset="0"/>
                      </a:endParaRPr>
                    </a:p>
                    <a:p>
                      <a:endParaRPr lang="en-US" dirty="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William Fritz</a:t>
                      </a:r>
                      <a:r>
                        <a:rPr lang="en-US" altLang="en-US"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libri" panose="020F0502020204030204" pitchFamily="34" charset="0"/>
                          <a:cs typeface="Calibri" panose="020F0502020204030204" pitchFamily="34" charset="0"/>
                        </a:rPr>
                        <a:t>Business Programs Specialist</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Iola Area Office</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a:t>
                      </a:r>
                      <a:r>
                        <a:rPr lang="en-US" sz="1800" kern="1200" dirty="0">
                          <a:solidFill>
                            <a:schemeClr val="dk1"/>
                          </a:solidFill>
                          <a:effectLst/>
                          <a:latin typeface="+mn-lt"/>
                          <a:ea typeface="+mn-ea"/>
                          <a:cs typeface="+mn-cs"/>
                        </a:rPr>
                        <a:t>620) 380-3112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libri" panose="020F0502020204030204" pitchFamily="34" charset="0"/>
                          <a:cs typeface="Calibri" panose="020F0502020204030204" pitchFamily="34" charset="0"/>
                        </a:rPr>
                        <a:t> </a:t>
                      </a:r>
                      <a:r>
                        <a:rPr lang="en-US" sz="1500" u="sng" kern="1200" dirty="0">
                          <a:solidFill>
                            <a:schemeClr val="dk1"/>
                          </a:solidFill>
                          <a:effectLst/>
                          <a:latin typeface="+mn-lt"/>
                          <a:ea typeface="+mn-ea"/>
                          <a:cs typeface="+mn-cs"/>
                          <a:hlinkClick r:id="rId7"/>
                        </a:rPr>
                        <a:t>William.fritz@usda.gov</a:t>
                      </a:r>
                      <a:endParaRPr lang="en-US" sz="1500" dirty="0"/>
                    </a:p>
                  </a:txBody>
                  <a:tcPr>
                    <a:solidFill>
                      <a:schemeClr val="bg1">
                        <a:lumMod val="85000"/>
                      </a:schemeClr>
                    </a:solidFill>
                  </a:tcPr>
                </a:tc>
                <a:extLst>
                  <a:ext uri="{0D108BD9-81ED-4DB2-BD59-A6C34878D82A}">
                    <a16:rowId xmlns:a16="http://schemas.microsoft.com/office/drawing/2014/main" val="1088334783"/>
                  </a:ext>
                </a:extLst>
              </a:tr>
            </a:tbl>
          </a:graphicData>
        </a:graphic>
      </p:graphicFrame>
      <p:graphicFrame>
        <p:nvGraphicFramePr>
          <p:cNvPr id="6" name="Table 5">
            <a:extLst>
              <a:ext uri="{FF2B5EF4-FFF2-40B4-BE49-F238E27FC236}">
                <a16:creationId xmlns:a16="http://schemas.microsoft.com/office/drawing/2014/main" id="{693B5B65-397C-4724-A5D5-E7B15BC6ED78}"/>
              </a:ext>
            </a:extLst>
          </p:cNvPr>
          <p:cNvGraphicFramePr>
            <a:graphicFrameLocks noGrp="1"/>
          </p:cNvGraphicFramePr>
          <p:nvPr>
            <p:extLst>
              <p:ext uri="{D42A27DB-BD31-4B8C-83A1-F6EECF244321}">
                <p14:modId xmlns:p14="http://schemas.microsoft.com/office/powerpoint/2010/main" val="3712571431"/>
              </p:ext>
            </p:extLst>
          </p:nvPr>
        </p:nvGraphicFramePr>
        <p:xfrm>
          <a:off x="331460" y="1968480"/>
          <a:ext cx="4752604" cy="2057400"/>
        </p:xfrm>
        <a:graphic>
          <a:graphicData uri="http://schemas.openxmlformats.org/drawingml/2006/table">
            <a:tbl>
              <a:tblPr firstRow="1" bandRow="1">
                <a:tableStyleId>{5C22544A-7EE6-4342-B048-85BDC9FD1C3A}</a:tableStyleId>
              </a:tblPr>
              <a:tblGrid>
                <a:gridCol w="4752604">
                  <a:extLst>
                    <a:ext uri="{9D8B030D-6E8A-4147-A177-3AD203B41FA5}">
                      <a16:colId xmlns:a16="http://schemas.microsoft.com/office/drawing/2014/main" val="2258596766"/>
                    </a:ext>
                  </a:extLst>
                </a:gridCol>
              </a:tblGrid>
              <a:tr h="314302">
                <a:tc>
                  <a:txBody>
                    <a:bodyPr/>
                    <a:lstStyle/>
                    <a:p>
                      <a:endParaRPr lang="en-US" dirty="0">
                        <a:highlight>
                          <a:srgbClr val="13264C"/>
                        </a:highlight>
                      </a:endParaRPr>
                    </a:p>
                  </a:txBody>
                  <a:tcPr>
                    <a:solidFill>
                      <a:srgbClr val="16254C"/>
                    </a:solidFill>
                  </a:tcPr>
                </a:tc>
                <a:extLst>
                  <a:ext uri="{0D108BD9-81ED-4DB2-BD59-A6C34878D82A}">
                    <a16:rowId xmlns:a16="http://schemas.microsoft.com/office/drawing/2014/main" val="821047079"/>
                  </a:ext>
                </a:extLst>
              </a:tr>
              <a:tr h="1257206">
                <a:tc>
                  <a:txBody>
                    <a:bodyPr/>
                    <a:lstStyle/>
                    <a:p>
                      <a:pPr lvl="0">
                        <a:defRPr/>
                      </a:pPr>
                      <a:r>
                        <a:rPr lang="en-US" altLang="en-US" b="1" dirty="0">
                          <a:latin typeface="Calibri" panose="020F0502020204030204" pitchFamily="34" charset="0"/>
                          <a:cs typeface="Calibri" panose="020F0502020204030204" pitchFamily="34" charset="0"/>
                        </a:rPr>
                        <a:t>David Kramer</a:t>
                      </a:r>
                      <a:r>
                        <a:rPr lang="en-US" altLang="en-US" dirty="0">
                          <a:latin typeface="Calibri" panose="020F0502020204030204" pitchFamily="34" charset="0"/>
                          <a:cs typeface="Calibri" panose="020F0502020204030204" pitchFamily="34" charset="0"/>
                        </a:rPr>
                        <a:t> </a:t>
                      </a:r>
                    </a:p>
                    <a:p>
                      <a:pPr lvl="0">
                        <a:defRPr/>
                      </a:pPr>
                      <a:r>
                        <a:rPr lang="en-US" altLang="en-US" b="1" dirty="0">
                          <a:latin typeface="Calibri" panose="020F0502020204030204" pitchFamily="34" charset="0"/>
                          <a:cs typeface="Calibri" panose="020F0502020204030204" pitchFamily="34" charset="0"/>
                        </a:rPr>
                        <a:t>Business Programs Director</a:t>
                      </a:r>
                      <a:br>
                        <a:rPr lang="en-US" altLang="en-US" b="1"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Topeka State Office</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(785) 271-2736 </a:t>
                      </a:r>
                    </a:p>
                    <a:p>
                      <a:pPr lvl="0">
                        <a:defRPr/>
                      </a:pPr>
                      <a:r>
                        <a:rPr lang="en-US" altLang="en-US" sz="1500" dirty="0">
                          <a:latin typeface="Calibri" panose="020F0502020204030204" pitchFamily="34" charset="0"/>
                          <a:cs typeface="Calibri" panose="020F0502020204030204" pitchFamily="34" charset="0"/>
                          <a:hlinkClick r:id="rId8"/>
                        </a:rPr>
                        <a:t>david.kramer@usda.gov</a:t>
                      </a:r>
                      <a:endParaRPr lang="en-US" altLang="en-US" sz="1500" dirty="0">
                        <a:latin typeface="Calibri" panose="020F0502020204030204" pitchFamily="34" charset="0"/>
                        <a:cs typeface="Calibri" panose="020F0502020204030204" pitchFamily="34" charset="0"/>
                      </a:endParaRPr>
                    </a:p>
                    <a:p>
                      <a:endParaRPr lang="en-US" dirty="0"/>
                    </a:p>
                  </a:txBody>
                  <a:tcPr>
                    <a:solidFill>
                      <a:schemeClr val="bg1">
                        <a:lumMod val="85000"/>
                      </a:schemeClr>
                    </a:solidFill>
                  </a:tcPr>
                </a:tc>
                <a:extLst>
                  <a:ext uri="{0D108BD9-81ED-4DB2-BD59-A6C34878D82A}">
                    <a16:rowId xmlns:a16="http://schemas.microsoft.com/office/drawing/2014/main" val="1088334783"/>
                  </a:ext>
                </a:extLst>
              </a:tr>
            </a:tbl>
          </a:graphicData>
        </a:graphic>
      </p:graphicFrame>
    </p:spTree>
    <p:extLst>
      <p:ext uri="{BB962C8B-B14F-4D97-AF65-F5344CB8AC3E}">
        <p14:creationId xmlns:p14="http://schemas.microsoft.com/office/powerpoint/2010/main" val="4026688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280555-3A8D-42FE-BAA2-8BBFE1C6D2BD}"/>
              </a:ext>
            </a:extLst>
          </p:cNvPr>
          <p:cNvSpPr txBox="1"/>
          <p:nvPr/>
        </p:nvSpPr>
        <p:spPr>
          <a:xfrm>
            <a:off x="0" y="3034145"/>
            <a:ext cx="12091307" cy="1246495"/>
          </a:xfrm>
          <a:prstGeom prst="rect">
            <a:avLst/>
          </a:prstGeom>
          <a:noFill/>
        </p:spPr>
        <p:txBody>
          <a:bodyPr wrap="square" rtlCol="0">
            <a:spAutoFit/>
          </a:bodyPr>
          <a:lstStyle/>
          <a:p>
            <a:pPr algn="ctr"/>
            <a:r>
              <a:rPr lang="en-US" sz="2500" dirty="0">
                <a:solidFill>
                  <a:schemeClr val="bg1"/>
                </a:solidFill>
              </a:rPr>
              <a:t>Find More Information at:  www.rd.usda.gov/ks</a:t>
            </a:r>
          </a:p>
          <a:p>
            <a:pPr algn="ctr"/>
            <a:r>
              <a:rPr lang="en-US" sz="2500" dirty="0">
                <a:solidFill>
                  <a:schemeClr val="bg1"/>
                </a:solidFill>
              </a:rPr>
              <a:t>Follow us at:  @</a:t>
            </a:r>
            <a:r>
              <a:rPr lang="en-US" sz="2500" dirty="0" err="1">
                <a:solidFill>
                  <a:schemeClr val="bg1"/>
                </a:solidFill>
              </a:rPr>
              <a:t>Rur_DevKansas</a:t>
            </a:r>
            <a:endParaRPr lang="en-US" sz="2500" dirty="0">
              <a:solidFill>
                <a:schemeClr val="bg1"/>
              </a:solidFill>
            </a:endParaRPr>
          </a:p>
          <a:p>
            <a:pPr algn="ctr"/>
            <a:endParaRPr lang="en-US" sz="2500" dirty="0">
              <a:solidFill>
                <a:schemeClr val="bg1"/>
              </a:solidFill>
            </a:endParaRPr>
          </a:p>
        </p:txBody>
      </p:sp>
    </p:spTree>
    <p:extLst>
      <p:ext uri="{BB962C8B-B14F-4D97-AF65-F5344CB8AC3E}">
        <p14:creationId xmlns:p14="http://schemas.microsoft.com/office/powerpoint/2010/main" val="188824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648B-F7E2-4B92-9998-5338B6007B7F}"/>
              </a:ext>
            </a:extLst>
          </p:cNvPr>
          <p:cNvSpPr>
            <a:spLocks noGrp="1"/>
          </p:cNvSpPr>
          <p:nvPr>
            <p:ph type="title"/>
          </p:nvPr>
        </p:nvSpPr>
        <p:spPr>
          <a:xfrm>
            <a:off x="838200" y="136525"/>
            <a:ext cx="10515600" cy="1128749"/>
          </a:xfrm>
        </p:spPr>
        <p:txBody>
          <a:bodyPr>
            <a:normAutofit/>
          </a:bodyPr>
          <a:lstStyle/>
          <a:p>
            <a:r>
              <a:rPr lang="en-US" sz="2800" dirty="0">
                <a:latin typeface="+mn-lt"/>
              </a:rPr>
              <a:t>USDA Rural Business Programs</a:t>
            </a:r>
          </a:p>
        </p:txBody>
      </p:sp>
      <p:sp>
        <p:nvSpPr>
          <p:cNvPr id="3" name="Content Placeholder 2">
            <a:extLst>
              <a:ext uri="{FF2B5EF4-FFF2-40B4-BE49-F238E27FC236}">
                <a16:creationId xmlns:a16="http://schemas.microsoft.com/office/drawing/2014/main" id="{AA8B8FE2-284B-4B6C-B9FA-18AFEE6A1CBC}"/>
              </a:ext>
            </a:extLst>
          </p:cNvPr>
          <p:cNvSpPr>
            <a:spLocks noGrp="1"/>
          </p:cNvSpPr>
          <p:nvPr>
            <p:ph idx="1"/>
          </p:nvPr>
        </p:nvSpPr>
        <p:spPr>
          <a:xfrm>
            <a:off x="838200" y="2725947"/>
            <a:ext cx="10515600" cy="3995527"/>
          </a:xfrm>
        </p:spPr>
        <p:txBody>
          <a:bodyPr/>
          <a:lstStyle/>
          <a:p>
            <a:pPr lvl="1"/>
            <a:r>
              <a:rPr lang="en-US" dirty="0"/>
              <a:t>Business must be located in an eligible rural area</a:t>
            </a:r>
          </a:p>
          <a:p>
            <a:pPr lvl="1"/>
            <a:r>
              <a:rPr lang="en-US" dirty="0"/>
              <a:t>Ineligible areas are cities or towns that have a population of greater than 50,000 inhabitants and any urbanized area contiguous and adjacent to such city or town</a:t>
            </a:r>
          </a:p>
          <a:p>
            <a:pPr lvl="1"/>
            <a:r>
              <a:rPr lang="en-US" dirty="0"/>
              <a:t>Rural area determination tool:  </a:t>
            </a:r>
            <a:br>
              <a:rPr lang="en-US" dirty="0"/>
            </a:br>
            <a:r>
              <a:rPr lang="en-US" dirty="0"/>
              <a:t>http://eligibility.sc.egov.usda.gov/eligibility/</a:t>
            </a:r>
          </a:p>
          <a:p>
            <a:endParaRPr lang="en-US" dirty="0"/>
          </a:p>
        </p:txBody>
      </p:sp>
      <p:sp>
        <p:nvSpPr>
          <p:cNvPr id="4" name="Rectangle 3">
            <a:extLst>
              <a:ext uri="{FF2B5EF4-FFF2-40B4-BE49-F238E27FC236}">
                <a16:creationId xmlns:a16="http://schemas.microsoft.com/office/drawing/2014/main" id="{D2183CA4-7708-484E-BAD0-6E69182786D3}"/>
              </a:ext>
            </a:extLst>
          </p:cNvPr>
          <p:cNvSpPr/>
          <p:nvPr/>
        </p:nvSpPr>
        <p:spPr>
          <a:xfrm>
            <a:off x="957532" y="1785668"/>
            <a:ext cx="8186468" cy="738664"/>
          </a:xfrm>
          <a:prstGeom prst="rect">
            <a:avLst/>
          </a:prstGeom>
        </p:spPr>
        <p:txBody>
          <a:bodyPr wrap="square">
            <a:spAutoFit/>
          </a:bodyPr>
          <a:lstStyle/>
          <a:p>
            <a:br>
              <a:rPr lang="en-US" u="sng" dirty="0"/>
            </a:br>
            <a:r>
              <a:rPr lang="en-US" sz="2400" dirty="0">
                <a:latin typeface="Arial" panose="020B0604020202020204" pitchFamily="34" charset="0"/>
                <a:cs typeface="Arial" panose="020B0604020202020204" pitchFamily="34" charset="0"/>
              </a:rPr>
              <a:t>Rural Area</a:t>
            </a:r>
          </a:p>
        </p:txBody>
      </p:sp>
    </p:spTree>
    <p:extLst>
      <p:ext uri="{BB962C8B-B14F-4D97-AF65-F5344CB8AC3E}">
        <p14:creationId xmlns:p14="http://schemas.microsoft.com/office/powerpoint/2010/main" val="253833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0350F2-CADB-4D7E-83F2-F2CE0F4A4501}"/>
              </a:ext>
            </a:extLst>
          </p:cNvPr>
          <p:cNvSpPr>
            <a:spLocks noGrp="1"/>
          </p:cNvSpPr>
          <p:nvPr>
            <p:ph type="title"/>
          </p:nvPr>
        </p:nvSpPr>
        <p:spPr>
          <a:xfrm>
            <a:off x="1534886" y="865415"/>
            <a:ext cx="9812564" cy="1869622"/>
          </a:xfrm>
        </p:spPr>
        <p:txBody>
          <a:bodyPr>
            <a:noAutofit/>
          </a:bodyPr>
          <a:lstStyle/>
          <a:p>
            <a:r>
              <a:rPr lang="en-US" sz="4000" dirty="0"/>
              <a:t>Value-Added Producer Grant</a:t>
            </a:r>
          </a:p>
        </p:txBody>
      </p:sp>
      <p:sp>
        <p:nvSpPr>
          <p:cNvPr id="5" name="Text Placeholder 4">
            <a:extLst>
              <a:ext uri="{FF2B5EF4-FFF2-40B4-BE49-F238E27FC236}">
                <a16:creationId xmlns:a16="http://schemas.microsoft.com/office/drawing/2014/main" id="{8B92AD2E-E4D5-4FD9-B67D-C622B48B94F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9267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74202F83-AC38-4BFB-8581-79923219FA2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a:latin typeface="Calibri" panose="020F0502020204030204" pitchFamily="34" charset="0"/>
                <a:cs typeface="Calibri" panose="020F0502020204030204" pitchFamily="34" charset="0"/>
              </a:rPr>
              <a:t>Value-Added Producer Grant</a:t>
            </a:r>
          </a:p>
        </p:txBody>
      </p:sp>
      <p:sp>
        <p:nvSpPr>
          <p:cNvPr id="14340" name="Content Placeholder 3">
            <a:extLst>
              <a:ext uri="{FF2B5EF4-FFF2-40B4-BE49-F238E27FC236}">
                <a16:creationId xmlns:a16="http://schemas.microsoft.com/office/drawing/2014/main" id="{B70D99C7-8427-4B24-87B1-7C6170EC17AC}"/>
              </a:ext>
            </a:extLst>
          </p:cNvPr>
          <p:cNvSpPr>
            <a:spLocks noGrp="1"/>
          </p:cNvSpPr>
          <p:nvPr>
            <p:ph idx="1"/>
          </p:nvPr>
        </p:nvSpPr>
        <p:spPr bwMode="auto">
          <a:xfrm>
            <a:off x="838200" y="2024009"/>
            <a:ext cx="10515600" cy="46974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50000"/>
              </a:lnSpc>
              <a:buNone/>
              <a:defRPr/>
            </a:pPr>
            <a:r>
              <a:rPr lang="en-US" dirty="0"/>
              <a:t>Value-Added Producer Grants Details</a:t>
            </a:r>
          </a:p>
          <a:p>
            <a:pPr lvl="1">
              <a:lnSpc>
                <a:spcPct val="150000"/>
              </a:lnSpc>
              <a:defRPr/>
            </a:pPr>
            <a:r>
              <a:rPr lang="en-US" dirty="0">
                <a:latin typeface="+mn-lt"/>
              </a:rPr>
              <a:t>Goals of the program are to generate new products, create and expand marketing opportunities, and increase income for the ag producer</a:t>
            </a:r>
          </a:p>
          <a:p>
            <a:pPr lvl="1">
              <a:lnSpc>
                <a:spcPct val="150000"/>
              </a:lnSpc>
              <a:spcAft>
                <a:spcPts val="600"/>
              </a:spcAft>
              <a:defRPr/>
            </a:pPr>
            <a:r>
              <a:rPr lang="en-US" altLang="en-US" dirty="0">
                <a:latin typeface="+mn-lt"/>
                <a:ea typeface="Calibri" panose="020F0502020204030204" pitchFamily="34" charset="0"/>
                <a:cs typeface="Calibri" panose="020F0502020204030204" pitchFamily="34" charset="0"/>
              </a:rPr>
              <a:t>Working capital grants up to $250,000 </a:t>
            </a:r>
          </a:p>
          <a:p>
            <a:pPr lvl="1">
              <a:spcAft>
                <a:spcPts val="600"/>
              </a:spcAft>
              <a:defRPr/>
            </a:pPr>
            <a:r>
              <a:rPr lang="en-US" altLang="en-US" dirty="0">
                <a:latin typeface="+mn-lt"/>
                <a:ea typeface="Calibri" panose="020F0502020204030204" pitchFamily="34" charset="0"/>
                <a:cs typeface="Calibri" panose="020F0502020204030204" pitchFamily="34" charset="0"/>
              </a:rPr>
              <a:t>Planning grants up to $75,000 </a:t>
            </a:r>
          </a:p>
          <a:p>
            <a:pPr lvl="1">
              <a:spcAft>
                <a:spcPts val="600"/>
              </a:spcAft>
              <a:defRPr/>
            </a:pPr>
            <a:r>
              <a:rPr lang="en-US" dirty="0">
                <a:latin typeface="+mn-lt"/>
              </a:rPr>
              <a:t>Requires a $1 producer match for each grant $1</a:t>
            </a:r>
          </a:p>
          <a:p>
            <a:pPr marL="457200" lvl="1" indent="0">
              <a:buFont typeface="Arial" panose="020B0604020202020204" pitchFamily="34" charset="0"/>
              <a:buNone/>
              <a:defRPr/>
            </a:pPr>
            <a:endParaRPr lang="en-US" altLang="en-US"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n-US" altLang="en-US"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9DF0073D-ACFB-44C0-802C-D97E27E4DA1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a:latin typeface="Calibri" panose="020F0502020204030204" pitchFamily="34" charset="0"/>
                <a:cs typeface="Calibri" panose="020F0502020204030204" pitchFamily="34" charset="0"/>
              </a:rPr>
              <a:t>Value-Added Producer Grant </a:t>
            </a:r>
          </a:p>
        </p:txBody>
      </p:sp>
      <p:sp>
        <p:nvSpPr>
          <p:cNvPr id="64516" name="Content Placeholder 3">
            <a:extLst>
              <a:ext uri="{FF2B5EF4-FFF2-40B4-BE49-F238E27FC236}">
                <a16:creationId xmlns:a16="http://schemas.microsoft.com/office/drawing/2014/main" id="{69E18A12-BD8A-49DF-944B-277EB3140697}"/>
              </a:ext>
            </a:extLst>
          </p:cNvPr>
          <p:cNvSpPr>
            <a:spLocks noGrp="1"/>
          </p:cNvSpPr>
          <p:nvPr>
            <p:ph idx="1"/>
          </p:nvPr>
        </p:nvSpPr>
        <p:spPr bwMode="auto">
          <a:xfrm>
            <a:off x="838200" y="2139043"/>
            <a:ext cx="8465288" cy="45824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Aft>
                <a:spcPts val="800"/>
              </a:spcAft>
              <a:buNone/>
            </a:pPr>
            <a:r>
              <a:rPr lang="en-US" altLang="en-US" dirty="0"/>
              <a:t>VAPG utilization of Funds</a:t>
            </a:r>
          </a:p>
          <a:p>
            <a:pPr lvl="1">
              <a:spcAft>
                <a:spcPts val="800"/>
              </a:spcAft>
            </a:pPr>
            <a:r>
              <a:rPr lang="en-US" altLang="en-US" dirty="0">
                <a:latin typeface="Calibri" panose="020F0502020204030204" pitchFamily="34" charset="0"/>
                <a:cs typeface="Calibri" panose="020F0502020204030204" pitchFamily="34" charset="0"/>
              </a:rPr>
              <a:t>Grant and matching funds </a:t>
            </a:r>
            <a:r>
              <a:rPr lang="en-US" altLang="en-US" u="sng" dirty="0">
                <a:latin typeface="Calibri" panose="020F0502020204030204" pitchFamily="34" charset="0"/>
                <a:cs typeface="Calibri" panose="020F0502020204030204" pitchFamily="34" charset="0"/>
              </a:rPr>
              <a:t>cannot</a:t>
            </a:r>
            <a:r>
              <a:rPr lang="en-US" altLang="en-US" dirty="0">
                <a:latin typeface="Calibri" panose="020F0502020204030204" pitchFamily="34" charset="0"/>
                <a:cs typeface="Calibri" panose="020F0502020204030204" pitchFamily="34" charset="0"/>
              </a:rPr>
              <a:t> be used to build facilities, purchase land, produce the raw commodity or purchase equipment</a:t>
            </a:r>
          </a:p>
          <a:p>
            <a:pPr lvl="1">
              <a:spcAft>
                <a:spcPts val="800"/>
              </a:spcAft>
            </a:pPr>
            <a:r>
              <a:rPr lang="en-US" altLang="en-US" dirty="0">
                <a:latin typeface="Calibri" panose="020F0502020204030204" pitchFamily="34" charset="0"/>
                <a:cs typeface="Calibri" panose="020F0502020204030204" pitchFamily="34" charset="0"/>
              </a:rPr>
              <a:t>Grant and matching funds </a:t>
            </a:r>
            <a:r>
              <a:rPr lang="en-US" altLang="en-US" u="sng" dirty="0">
                <a:latin typeface="Calibri" panose="020F0502020204030204" pitchFamily="34" charset="0"/>
                <a:cs typeface="Calibri" panose="020F0502020204030204" pitchFamily="34" charset="0"/>
              </a:rPr>
              <a:t>can</a:t>
            </a:r>
            <a:r>
              <a:rPr lang="en-US" altLang="en-US" dirty="0">
                <a:latin typeface="Calibri" panose="020F0502020204030204" pitchFamily="34" charset="0"/>
                <a:cs typeface="Calibri" panose="020F0502020204030204" pitchFamily="34" charset="0"/>
              </a:rPr>
              <a:t> be used for planning activities, value-added processing costs, marketing and advertising expenses, distribution, and some inventory and salary expenses</a:t>
            </a:r>
          </a:p>
          <a:p>
            <a:pPr marL="0" indent="0">
              <a:buFont typeface="Arial" panose="020B0604020202020204" pitchFamily="34" charset="0"/>
              <a:buNone/>
            </a:pPr>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C047B790-7930-43EF-B39E-8694BBA28D5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a:latin typeface="Calibri" panose="020F0502020204030204" pitchFamily="34" charset="0"/>
                <a:cs typeface="Calibri" panose="020F0502020204030204" pitchFamily="34" charset="0"/>
              </a:rPr>
              <a:t>Value-Added Producer Grant </a:t>
            </a:r>
          </a:p>
        </p:txBody>
      </p:sp>
      <p:sp>
        <p:nvSpPr>
          <p:cNvPr id="65540" name="Content Placeholder 3">
            <a:extLst>
              <a:ext uri="{FF2B5EF4-FFF2-40B4-BE49-F238E27FC236}">
                <a16:creationId xmlns:a16="http://schemas.microsoft.com/office/drawing/2014/main" id="{760D1F1A-FF94-4B19-899D-04284225FAC9}"/>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200000"/>
              </a:lnSpc>
              <a:buNone/>
            </a:pPr>
            <a:r>
              <a:rPr lang="en-US" altLang="en-US" dirty="0"/>
              <a:t>VAPG Eligible Applicants</a:t>
            </a:r>
          </a:p>
          <a:p>
            <a:pPr lvl="1">
              <a:lnSpc>
                <a:spcPct val="100000"/>
              </a:lnSpc>
            </a:pPr>
            <a:r>
              <a:rPr lang="en-US" altLang="en-US" dirty="0">
                <a:latin typeface="Calibri" panose="020F0502020204030204" pitchFamily="34" charset="0"/>
                <a:cs typeface="Calibri" panose="020F0502020204030204" pitchFamily="34" charset="0"/>
              </a:rPr>
              <a:t>Independent producers</a:t>
            </a:r>
          </a:p>
          <a:p>
            <a:pPr lvl="1">
              <a:lnSpc>
                <a:spcPct val="100000"/>
              </a:lnSpc>
            </a:pPr>
            <a:r>
              <a:rPr lang="en-US" altLang="en-US" dirty="0">
                <a:latin typeface="Calibri" panose="020F0502020204030204" pitchFamily="34" charset="0"/>
                <a:cs typeface="Calibri" panose="020F0502020204030204" pitchFamily="34" charset="0"/>
              </a:rPr>
              <a:t> Farmer and rancher cooperatives,</a:t>
            </a:r>
          </a:p>
          <a:p>
            <a:pPr lvl="1">
              <a:lnSpc>
                <a:spcPct val="100000"/>
              </a:lnSpc>
            </a:pPr>
            <a:r>
              <a:rPr lang="en-US" altLang="en-US" dirty="0">
                <a:latin typeface="Calibri" panose="020F0502020204030204" pitchFamily="34" charset="0"/>
                <a:cs typeface="Calibri" panose="020F0502020204030204" pitchFamily="34" charset="0"/>
              </a:rPr>
              <a:t> Agricultural producer groups, </a:t>
            </a:r>
          </a:p>
          <a:p>
            <a:pPr lvl="1">
              <a:lnSpc>
                <a:spcPct val="100000"/>
              </a:lnSpc>
            </a:pPr>
            <a:r>
              <a:rPr lang="en-US" altLang="en-US" dirty="0">
                <a:latin typeface="Calibri" panose="020F0502020204030204" pitchFamily="34" charset="0"/>
                <a:cs typeface="Calibri" panose="020F0502020204030204" pitchFamily="34" charset="0"/>
              </a:rPr>
              <a:t>Majority controlled producer-based business ventures</a:t>
            </a:r>
          </a:p>
          <a:p>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9FCC8A18-6BFA-48C1-82D2-215CB650FAD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a:latin typeface="Calibri" panose="020F0502020204030204" pitchFamily="34" charset="0"/>
                <a:cs typeface="Calibri" panose="020F0502020204030204" pitchFamily="34" charset="0"/>
              </a:rPr>
              <a:t>Value-Added Producer Grant </a:t>
            </a:r>
          </a:p>
        </p:txBody>
      </p:sp>
      <p:sp>
        <p:nvSpPr>
          <p:cNvPr id="66564" name="Content Placeholder 3">
            <a:extLst>
              <a:ext uri="{FF2B5EF4-FFF2-40B4-BE49-F238E27FC236}">
                <a16:creationId xmlns:a16="http://schemas.microsoft.com/office/drawing/2014/main" id="{EAC4D622-BDD6-4A10-B531-B9CA002C7929}"/>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lnSpc>
                <a:spcPct val="150000"/>
              </a:lnSpc>
              <a:buNone/>
            </a:pPr>
            <a:r>
              <a:rPr lang="en-US" altLang="en-US" sz="2400" dirty="0"/>
              <a:t>VAPG Eligible Projects</a:t>
            </a:r>
          </a:p>
          <a:p>
            <a:pPr marL="457200" lvl="3" indent="0">
              <a:lnSpc>
                <a:spcPct val="100000"/>
              </a:lnSpc>
            </a:pPr>
            <a:r>
              <a:rPr lang="en-US" altLang="en-US" sz="2000" dirty="0">
                <a:latin typeface="Calibri" panose="020F0502020204030204" pitchFamily="34" charset="0"/>
                <a:cs typeface="Calibri" panose="020F0502020204030204" pitchFamily="34" charset="0"/>
              </a:rPr>
              <a:t> Change in Physical State</a:t>
            </a:r>
          </a:p>
          <a:p>
            <a:pPr marL="457200" lvl="3" indent="0">
              <a:lnSpc>
                <a:spcPct val="100000"/>
              </a:lnSpc>
            </a:pPr>
            <a:r>
              <a:rPr lang="en-US" altLang="en-US" sz="2000" dirty="0">
                <a:latin typeface="Calibri" panose="020F0502020204030204" pitchFamily="34" charset="0"/>
                <a:cs typeface="Calibri" panose="020F0502020204030204" pitchFamily="34" charset="0"/>
              </a:rPr>
              <a:t> Produced in a manner that enhances the value of the commodity</a:t>
            </a:r>
          </a:p>
          <a:p>
            <a:pPr marL="457200" lvl="3" indent="0">
              <a:lnSpc>
                <a:spcPct val="100000"/>
              </a:lnSpc>
            </a:pPr>
            <a:r>
              <a:rPr lang="en-US" altLang="en-US" sz="2000" dirty="0">
                <a:latin typeface="Calibri" panose="020F0502020204030204" pitchFamily="34" charset="0"/>
                <a:cs typeface="Calibri" panose="020F0502020204030204" pitchFamily="34" charset="0"/>
              </a:rPr>
              <a:t> Physical Segregation</a:t>
            </a:r>
          </a:p>
          <a:p>
            <a:pPr marL="457200" lvl="3" indent="0">
              <a:lnSpc>
                <a:spcPct val="100000"/>
              </a:lnSpc>
            </a:pPr>
            <a:r>
              <a:rPr lang="en-US" altLang="en-US" sz="2000" dirty="0">
                <a:latin typeface="Calibri" panose="020F0502020204030204" pitchFamily="34" charset="0"/>
                <a:cs typeface="Calibri" panose="020F0502020204030204" pitchFamily="34" charset="0"/>
              </a:rPr>
              <a:t> Farm or Ranch Based Renewable Energy</a:t>
            </a:r>
          </a:p>
          <a:p>
            <a:pPr marL="457200" lvl="3" indent="0">
              <a:lnSpc>
                <a:spcPct val="100000"/>
              </a:lnSpc>
            </a:pPr>
            <a:r>
              <a:rPr lang="en-US" altLang="en-US" sz="2000" dirty="0">
                <a:latin typeface="Calibri" panose="020F0502020204030204" pitchFamily="34" charset="0"/>
                <a:cs typeface="Calibri" panose="020F0502020204030204" pitchFamily="34" charset="0"/>
              </a:rPr>
              <a:t> Aggregation and Marketing of Local Foods</a:t>
            </a:r>
          </a:p>
          <a:p>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52DFB996BAAD468BC6A81D289EAFA0" ma:contentTypeVersion="4" ma:contentTypeDescription="Create a new document." ma:contentTypeScope="" ma:versionID="4eb41782830c8d8bbcfbadc5774f09a3">
  <xsd:schema xmlns:xsd="http://www.w3.org/2001/XMLSchema" xmlns:xs="http://www.w3.org/2001/XMLSchema" xmlns:p="http://schemas.microsoft.com/office/2006/metadata/properties" xmlns:ns2="f29a9cc4-78e2-475f-9132-84570ff260e6" targetNamespace="http://schemas.microsoft.com/office/2006/metadata/properties" ma:root="true" ma:fieldsID="1aafd0fb61542e95c216f5825bb4051d" ns2:_="">
    <xsd:import namespace="f29a9cc4-78e2-475f-9132-84570ff260e6"/>
    <xsd:element name="properties">
      <xsd:complexType>
        <xsd:sequence>
          <xsd:element name="documentManagement">
            <xsd:complexType>
              <xsd:all>
                <xsd:element ref="ns2:MediaServiceMetadata" minOccurs="0"/>
                <xsd:element ref="ns2:MediaServiceFastMetadata" minOccurs="0"/>
                <xsd:element ref="ns2:Description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9a9cc4-78e2-475f-9132-84570ff260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escription0" ma:index="10"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f29a9cc4-78e2-475f-9132-84570ff260e6">Blank PowerPoint Presentation</Description0>
  </documentManagement>
</p:properties>
</file>

<file path=customXml/itemProps1.xml><?xml version="1.0" encoding="utf-8"?>
<ds:datastoreItem xmlns:ds="http://schemas.openxmlformats.org/officeDocument/2006/customXml" ds:itemID="{5A0343AF-01C3-4E2B-BA3B-EFCC73878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9a9cc4-78e2-475f-9132-84570ff260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CC1D59-BE80-4337-B650-5C75E8880488}">
  <ds:schemaRefs>
    <ds:schemaRef ds:uri="http://schemas.microsoft.com/sharepoint/v3/contenttype/forms"/>
  </ds:schemaRefs>
</ds:datastoreItem>
</file>

<file path=customXml/itemProps3.xml><?xml version="1.0" encoding="utf-8"?>
<ds:datastoreItem xmlns:ds="http://schemas.openxmlformats.org/officeDocument/2006/customXml" ds:itemID="{256AE9F8-F163-47D8-9998-15356C8F4D66}">
  <ds:schemaRefs>
    <ds:schemaRef ds:uri="http://schemas.openxmlformats.org/package/2006/metadata/core-properties"/>
    <ds:schemaRef ds:uri="f29a9cc4-78e2-475f-9132-84570ff260e6"/>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4306</TotalTime>
  <Words>1782</Words>
  <Application>Microsoft Office PowerPoint</Application>
  <PresentationFormat>Widescreen</PresentationFormat>
  <Paragraphs>199</Paragraphs>
  <Slides>35</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USDA Rural Development</vt:lpstr>
      <vt:lpstr>Committed to the Helping Improve the Economy and Quality of Life in Rural Kansas </vt:lpstr>
      <vt:lpstr>In 2020  USDA Rural Development Invested  $184 million  in Rural Kansas </vt:lpstr>
      <vt:lpstr>USDA Rural Business Programs</vt:lpstr>
      <vt:lpstr>Value-Added Producer Grant</vt:lpstr>
      <vt:lpstr>Value-Added Producer Grant</vt:lpstr>
      <vt:lpstr>Value-Added Producer Grant </vt:lpstr>
      <vt:lpstr>Value-Added Producer Grant </vt:lpstr>
      <vt:lpstr>Value-Added Producer Grant </vt:lpstr>
      <vt:lpstr>Value-Added Producer Grant</vt:lpstr>
      <vt:lpstr>Value-Added Producer Grant</vt:lpstr>
      <vt:lpstr>Value-Added Producer Grant</vt:lpstr>
      <vt:lpstr>Value-Added Producer Grant</vt:lpstr>
      <vt:lpstr>Value-Added Producer Grant</vt:lpstr>
      <vt:lpstr>Value-Added Producer Grant</vt:lpstr>
      <vt:lpstr>Value-Added Producer Grant</vt:lpstr>
      <vt:lpstr>Rural Economic Development Loan</vt:lpstr>
      <vt:lpstr>Rural Economic Development Loan (REDL) Program</vt:lpstr>
      <vt:lpstr>Rural Economic Development Loan &amp; Grant (REDLG) Program</vt:lpstr>
      <vt:lpstr>Business &amp; Industry Guaranteed Loans</vt:lpstr>
      <vt:lpstr>Business &amp; Industry Guaranteed Loan</vt:lpstr>
      <vt:lpstr>Business &amp; Industry Guaranteed Loan</vt:lpstr>
      <vt:lpstr>Business &amp; Industry Guaranteed Loans</vt:lpstr>
      <vt:lpstr>Business &amp; Industry Guaranteed Loan</vt:lpstr>
      <vt:lpstr>Business &amp; Industry Guaranteed Loan</vt:lpstr>
      <vt:lpstr>PowerPoint Presentation</vt:lpstr>
      <vt:lpstr>Rural Energy for America Program</vt:lpstr>
      <vt:lpstr>Rural Energy for America Program (REAP)</vt:lpstr>
      <vt:lpstr>Rural Energy for America Program </vt:lpstr>
      <vt:lpstr>Rural Energy for America Program </vt:lpstr>
      <vt:lpstr>Rural Energy for America Program </vt:lpstr>
      <vt:lpstr>Rural Energy for America Program </vt:lpstr>
      <vt:lpstr>Rural Energy for America Program </vt:lpstr>
      <vt:lpstr>USDA Business Programs Staff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Delabrer</dc:creator>
  <cp:lastModifiedBy>Pletcher, Nancy - RD, Topeka, KS</cp:lastModifiedBy>
  <cp:revision>220</cp:revision>
  <cp:lastPrinted>2019-09-03T17:52:40Z</cp:lastPrinted>
  <dcterms:created xsi:type="dcterms:W3CDTF">2019-02-01T15:35:23Z</dcterms:created>
  <dcterms:modified xsi:type="dcterms:W3CDTF">2021-03-23T16:05:24Z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0x010100B552DFB996BAAD468BC6A81D289EAFA0</vt:lpwstr>
  </property>
</Properties>
</file>