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18"/>
  </p:notesMasterIdLst>
  <p:sldIdLst>
    <p:sldId id="256" r:id="rId2"/>
    <p:sldId id="284" r:id="rId3"/>
    <p:sldId id="278" r:id="rId4"/>
    <p:sldId id="265" r:id="rId5"/>
    <p:sldId id="257" r:id="rId6"/>
    <p:sldId id="266" r:id="rId7"/>
    <p:sldId id="276" r:id="rId8"/>
    <p:sldId id="273" r:id="rId9"/>
    <p:sldId id="277" r:id="rId10"/>
    <p:sldId id="283" r:id="rId11"/>
    <p:sldId id="275" r:id="rId12"/>
    <p:sldId id="280" r:id="rId13"/>
    <p:sldId id="281" r:id="rId14"/>
    <p:sldId id="282" r:id="rId15"/>
    <p:sldId id="264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erra Smallwood" initials="CS" lastIdx="1" clrIdx="0">
    <p:extLst>
      <p:ext uri="{19B8F6BF-5375-455C-9EA6-DF929625EA0E}">
        <p15:presenceInfo xmlns:p15="http://schemas.microsoft.com/office/powerpoint/2012/main" userId="S::cierras@ksu.edu::03bca2b8-c67e-4031-81ee-7dcc2556bc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74FC8D-2C07-F245-A888-E16CFAEF43F8}" v="25" dt="2020-08-28T16:24:50.544"/>
    <p1510:client id="{0EB8BF2E-7072-E61C-A50D-B89B069DF130}" v="520" dt="2020-08-27T16:48:25.378"/>
    <p1510:client id="{2E3154DD-95FA-148E-C867-70E06AF19C16}" v="341" dt="2020-10-12T15:58:40.426"/>
    <p1510:client id="{39AA1405-8850-B0D7-CF33-23527F05BDC9}" v="199" dt="2020-08-28T16:21:01.079"/>
    <p1510:client id="{4173C74C-6C02-B9A2-FBAE-5981823E847B}" v="984" dt="2020-10-05T16:39:40.454"/>
    <p1510:client id="{456FDAB1-4D2B-613F-525F-FE5E1E0FDF4F}" v="264" dt="2020-10-09T21:13:51.775"/>
    <p1510:client id="{45CE3F25-9045-5669-5370-66BD9A82B374}" v="1" dt="2020-10-19T18:45:00.775"/>
    <p1510:client id="{53F738D6-7507-CFB2-E708-DA3463E8037C}" v="172" dt="2020-08-13T15:25:03.536"/>
    <p1510:client id="{63F30994-2666-67AE-F0D5-B272910161FC}" v="377" dt="2020-08-14T19:31:27.961"/>
    <p1510:client id="{67399F64-9BB6-40E3-445D-017DF6731798}" v="186" dt="2020-10-19T15:56:55.135"/>
    <p1510:client id="{6F421999-814E-472D-815A-AE29CB0D9AC0}" v="83" dt="2020-08-12T16:52:28.156"/>
    <p1510:client id="{8ABE7FA1-538F-F126-9D42-D295DE777972}" v="2" dt="2020-08-27T14:35:23.334"/>
    <p1510:client id="{8F9E02CE-AB1A-486B-CDE7-27229498D691}" v="37" dt="2020-09-01T19:54:37.826"/>
    <p1510:client id="{97E96E71-D752-94B1-F011-90255BFCDECE}" v="3" dt="2020-08-28T20:31:25.457"/>
    <p1510:client id="{9BB2ECCA-E5F0-3892-1DBB-0505D9DE6555}" v="17" dt="2020-10-06T15:44:03.661"/>
    <p1510:client id="{9ED49B88-88F5-94B8-8A48-0ABB6B3D067E}" v="344" dt="2020-08-28T19:53:41.573"/>
    <p1510:client id="{A2EF5710-01F6-6E1F-0309-5BE606D1B36E}" v="171" dt="2020-09-01T16:35:48.243"/>
    <p1510:client id="{BC0FB06D-B73D-4FE6-9B7A-93C553AA755C}" v="2088" dt="2020-08-14T20:31:03.395"/>
    <p1510:client id="{D62AECF5-5DA9-8FF5-0DBE-A53C8865EBDC}" v="2" dt="2020-10-01T20:55:38.127"/>
    <p1510:client id="{E75BA624-EE1E-B8CC-7894-AAF036FC6877}" v="581" dt="2020-08-21T20:48:12.355"/>
    <p1510:client id="{E7EBD628-A9C9-597C-73A6-607B01F54F46}" v="321" dt="2020-10-01T21:03:55.232"/>
    <p1510:client id="{EADF6885-5D10-8C3C-84E2-FE7789BD1403}" v="1410" dt="2020-08-24T18:37:59.998"/>
    <p1510:client id="{FB83BC48-1B1E-6DD3-A760-93F616D9AB99}" v="858" dt="2020-08-27T19:13:19.253"/>
    <p1510:client id="{FEB3A65F-B527-5356-05D3-03F937CDF7CF}" v="233" dt="2020-08-24T14:19:49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C0BC5-12C6-4CF6-B9D7-0B289071E429}" type="datetimeFigureOut">
              <a:rPr lang="en-US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18B05-9D46-44EA-B81F-A7E5180F8BB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9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18B05-9D46-44EA-B81F-A7E5180F8BB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20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18B05-9D46-44EA-B81F-A7E5180F8BBA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04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18B05-9D46-44EA-B81F-A7E5180F8BB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44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18B05-9D46-44EA-B81F-A7E5180F8BB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98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18B05-9D46-44EA-B81F-A7E5180F8BBA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12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  </a:t>
            </a:r>
            <a:endParaRPr lang="en-US" dirty="0">
              <a:cs typeface="Calibri"/>
            </a:endParaRPr>
          </a:p>
          <a:p>
            <a:pPr>
              <a:spcBef>
                <a:spcPts val="1000"/>
              </a:spcBef>
            </a:pPr>
            <a:endParaRPr lang="en-US" dirty="0"/>
          </a:p>
          <a:p>
            <a:pPr>
              <a:spcBef>
                <a:spcPts val="1000"/>
              </a:spcBef>
            </a:pPr>
            <a:endParaRPr lang="en-US" dirty="0"/>
          </a:p>
          <a:p>
            <a:pPr>
              <a:spcBef>
                <a:spcPts val="1000"/>
              </a:spcBef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18B05-9D46-44EA-B81F-A7E5180F8BB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51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18B05-9D46-44EA-B81F-A7E5180F8BBA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4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3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7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5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6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6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0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5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2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7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47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ierras@ksu.edu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mailto:susanfarley@ksu.edu" TargetMode="External"/><Relationship Id="rId4" Type="http://schemas.openxmlformats.org/officeDocument/2006/relationships/hyperlink" Target="mailto:cheryl47@ksu.edu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hs.k-state.edu/ks-snaped/free-classe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inyurl.com/ycmfty3e" TargetMode="External"/><Relationship Id="rId5" Type="http://schemas.openxmlformats.org/officeDocument/2006/relationships/hyperlink" Target="https://tinyurl.com/ycsbso5h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814" y="1715153"/>
            <a:ext cx="5706598" cy="1441587"/>
          </a:xfrm>
        </p:spPr>
        <p:txBody>
          <a:bodyPr anchor="b">
            <a:noAutofit/>
          </a:bodyPr>
          <a:lstStyle/>
          <a:p>
            <a:pPr algn="l"/>
            <a:r>
              <a:rPr lang="en-US" sz="9600" dirty="0">
                <a:cs typeface="Calibri Light"/>
              </a:rPr>
              <a:t>Welcome!</a:t>
            </a:r>
            <a:endParaRPr lang="en-US" sz="9600">
              <a:cs typeface="Calibri Light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1A37412-BC34-457A-B6F0-56A66971D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112" y="3189682"/>
            <a:ext cx="4167115" cy="21635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cs typeface="Calibri"/>
              </a:rPr>
              <a:t>Please </a:t>
            </a:r>
            <a:r>
              <a:rPr lang="en-US" sz="3200" b="1" u="sng" dirty="0">
                <a:cs typeface="Calibri"/>
              </a:rPr>
              <a:t>mute</a:t>
            </a:r>
            <a:r>
              <a:rPr lang="en-US" sz="3200" dirty="0">
                <a:cs typeface="Calibri"/>
              </a:rPr>
              <a:t> your mics</a:t>
            </a:r>
          </a:p>
          <a:p>
            <a:r>
              <a:rPr lang="en-US" sz="3200" dirty="0">
                <a:cs typeface="Calibri"/>
              </a:rPr>
              <a:t>AND </a:t>
            </a:r>
          </a:p>
          <a:p>
            <a:r>
              <a:rPr lang="en-US" sz="3200" dirty="0">
                <a:cs typeface="Calibri"/>
              </a:rPr>
              <a:t>Add your name and organization to the chat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5" descr="Fork and knife">
            <a:extLst>
              <a:ext uri="{FF2B5EF4-FFF2-40B4-BE49-F238E27FC236}">
                <a16:creationId xmlns:a16="http://schemas.microsoft.com/office/drawing/2014/main" id="{761A286D-E6D0-4AC9-AE82-ED159B07D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C403-8128-496F-BA71-EDD88CC1C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911" y="4636575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>
                <a:solidFill>
                  <a:schemeClr val="accent1"/>
                </a:solidFill>
                <a:cs typeface="Calibri Light"/>
              </a:rPr>
              <a:t>Becoming a Partner</a:t>
            </a:r>
            <a:endParaRPr lang="en-US" sz="5400" b="1" dirty="0">
              <a:solidFill>
                <a:schemeClr val="accent1"/>
              </a:solidFill>
              <a:cs typeface="Calibri Light"/>
            </a:endParaRPr>
          </a:p>
        </p:txBody>
      </p:sp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BD7D9D5E-3835-42DE-B2F2-F4CFE2F56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235" y="997058"/>
            <a:ext cx="5757274" cy="364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3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32771-FFF3-4C20-94E0-9751BD90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200" b="1">
                <a:solidFill>
                  <a:schemeClr val="accent1"/>
                </a:solidFill>
                <a:ea typeface="+mj-lt"/>
                <a:cs typeface="+mj-lt"/>
              </a:rPr>
              <a:t>Meet with a pantry advocate to complete the Fuel Good Pantry Checklist </a:t>
            </a:r>
            <a:endParaRPr lang="en-US" sz="4200" b="1">
              <a:solidFill>
                <a:schemeClr val="accent1"/>
              </a:solidFill>
              <a:cs typeface="Calibri Light" panose="020F0302020204030204"/>
            </a:endParaRPr>
          </a:p>
          <a:p>
            <a:endParaRPr lang="en-US" sz="4200" b="1" dirty="0">
              <a:solidFill>
                <a:schemeClr val="accent1"/>
              </a:solidFill>
              <a:cs typeface="Calibri Light"/>
            </a:endParaRPr>
          </a:p>
        </p:txBody>
      </p:sp>
      <p:pic>
        <p:nvPicPr>
          <p:cNvPr id="3" name="Picture 4" descr="Table&#10;&#10;Description automatically generated">
            <a:extLst>
              <a:ext uri="{FF2B5EF4-FFF2-40B4-BE49-F238E27FC236}">
                <a16:creationId xmlns:a16="http://schemas.microsoft.com/office/drawing/2014/main" id="{6DAC41BB-D8FE-4917-A5F7-0526C8FF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469" y="1387741"/>
            <a:ext cx="7031064" cy="546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3FC31-5DD2-4C24-833A-6E158EAEE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07" y="429701"/>
            <a:ext cx="11665057" cy="133847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solidFill>
                  <a:schemeClr val="accent1"/>
                </a:solidFill>
                <a:ea typeface="+mj-lt"/>
                <a:cs typeface="+mj-lt"/>
              </a:rPr>
              <a:t>Choose a unique plan of action for your pantry</a:t>
            </a:r>
            <a:endParaRPr lang="en-US" sz="4800" b="1" dirty="0">
              <a:solidFill>
                <a:schemeClr val="accent1"/>
              </a:solidFill>
              <a:cs typeface="Calibri Light" panose="020F0302020204030204"/>
            </a:endParaRPr>
          </a:p>
          <a:p>
            <a:endParaRPr lang="en-US" sz="4800" dirty="0">
              <a:cs typeface="Calibri Light"/>
            </a:endParaRP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78BB9058-130C-4532-A982-A1651659B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925" y="1280167"/>
            <a:ext cx="4280114" cy="549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98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40AA2-4DD3-4AE4-BAE5-AC828666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802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>
                <a:solidFill>
                  <a:schemeClr val="accent1"/>
                </a:solidFill>
                <a:ea typeface="+mj-lt"/>
                <a:cs typeface="+mj-lt"/>
              </a:rPr>
              <a:t>Select LiveWell partners who are ready to assist you in achieving  your healthy pantry goals</a:t>
            </a:r>
            <a:endParaRPr lang="en-US" b="1">
              <a:solidFill>
                <a:schemeClr val="accent1"/>
              </a:solidFill>
              <a:cs typeface="Calibri Light" panose="020F0302020204030204"/>
            </a:endParaRPr>
          </a:p>
          <a:p>
            <a:pPr algn="ctr"/>
            <a:endParaRPr lang="en-US" b="1" dirty="0">
              <a:solidFill>
                <a:schemeClr val="accent1"/>
              </a:solidFill>
              <a:cs typeface="Calibri Light"/>
            </a:endParaRPr>
          </a:p>
        </p:txBody>
      </p:sp>
      <p:pic>
        <p:nvPicPr>
          <p:cNvPr id="6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08421B3-1D84-45BB-AA3D-A299E46AE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976" y="1609154"/>
            <a:ext cx="5545811" cy="469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04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661D7-EACE-4AB0-AAD9-3FBA123B2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71" y="365125"/>
            <a:ext cx="11070955" cy="133847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>
                <a:solidFill>
                  <a:schemeClr val="accent1"/>
                </a:solidFill>
                <a:ea typeface="+mj-lt"/>
                <a:cs typeface="+mj-lt"/>
              </a:rPr>
              <a:t>Complete the Fuel Good Pantry Checklist annually</a:t>
            </a:r>
            <a:endParaRPr lang="en-US" b="1">
              <a:solidFill>
                <a:schemeClr val="accent1"/>
              </a:solidFill>
              <a:cs typeface="Calibri Light"/>
            </a:endParaRPr>
          </a:p>
          <a:p>
            <a:endParaRPr lang="en-US" dirty="0">
              <a:cs typeface="Calibri Light"/>
            </a:endParaRPr>
          </a:p>
        </p:txBody>
      </p:sp>
      <p:pic>
        <p:nvPicPr>
          <p:cNvPr id="6" name="Picture 4" descr="Table&#10;&#10;Description automatically generated">
            <a:extLst>
              <a:ext uri="{FF2B5EF4-FFF2-40B4-BE49-F238E27FC236}">
                <a16:creationId xmlns:a16="http://schemas.microsoft.com/office/drawing/2014/main" id="{41DBC399-F918-485A-B7E5-D2A41FE01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588" y="1039029"/>
            <a:ext cx="7031064" cy="546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1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B1D9-2E38-41A2-96BC-F5738A838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67" y="244966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rgbClr val="0070C0"/>
                </a:solidFill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E9D47-9F8F-405C-9CAD-C5559CC5D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81" y="1443233"/>
            <a:ext cx="8596668" cy="388077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/>
              <a:t>Cierra Smallwood: </a:t>
            </a:r>
            <a:r>
              <a:rPr lang="en-US" sz="3200">
                <a:ea typeface="+mn-lt"/>
                <a:cs typeface="+mn-lt"/>
                <a:hlinkClick r:id="rId3"/>
              </a:rPr>
              <a:t>cierras@ksu.edu</a:t>
            </a:r>
            <a:endParaRPr lang="en-US"/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r>
              <a:rPr lang="en-US" sz="3200"/>
              <a:t>Cheryl Barnes: </a:t>
            </a:r>
            <a:r>
              <a:rPr lang="en-US" sz="3200">
                <a:hlinkClick r:id="rId4"/>
              </a:rPr>
              <a:t>cheryl47@ksu.edu</a:t>
            </a:r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r>
              <a:rPr lang="en-US" sz="3200"/>
              <a:t>Susan Farley: </a:t>
            </a:r>
            <a:r>
              <a:rPr lang="en-US" sz="3200">
                <a:ea typeface="+mn-lt"/>
                <a:cs typeface="+mn-lt"/>
                <a:hlinkClick r:id="rId5"/>
              </a:rPr>
              <a:t>susanfarley@ksu.edu</a:t>
            </a:r>
            <a:endParaRPr lang="en-US" sz="3200"/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r>
              <a:rPr lang="en-US" sz="3200"/>
              <a:t>Office #: </a:t>
            </a:r>
            <a:r>
              <a:rPr lang="en-US" sz="3200">
                <a:ea typeface="+mn-lt"/>
                <a:cs typeface="+mn-lt"/>
              </a:rPr>
              <a:t>785-843-7058</a:t>
            </a:r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22C88-4753-4664-AE47-F8CCB3B8FAE5}"/>
              </a:ext>
            </a:extLst>
          </p:cNvPr>
          <p:cNvSpPr txBox="1"/>
          <p:nvPr/>
        </p:nvSpPr>
        <p:spPr>
          <a:xfrm>
            <a:off x="1015916" y="5955133"/>
            <a:ext cx="982866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ea typeface="+mn-lt"/>
                <a:cs typeface="+mn-lt"/>
              </a:rPr>
              <a:t>Kansas State University Agricultural Experiment Station and Cooperative Extension Service</a:t>
            </a:r>
            <a:endParaRPr lang="en-US" sz="1200">
              <a:cs typeface="Calibri" panose="020F0502020204030204"/>
            </a:endParaRPr>
          </a:p>
          <a:p>
            <a:pPr algn="ctr"/>
            <a:endParaRPr lang="en-US" sz="1200">
              <a:cs typeface="Calibri" panose="020F0502020204030204"/>
            </a:endParaRPr>
          </a:p>
          <a:p>
            <a:pPr algn="ctr"/>
            <a:r>
              <a:rPr lang="en-US" sz="1200">
                <a:ea typeface="+mn-lt"/>
                <a:cs typeface="+mn-lt"/>
              </a:rPr>
              <a:t>K-State Research and Extension is an equal opportunity provider and employer.</a:t>
            </a:r>
            <a:endParaRPr lang="en-US" sz="1200">
              <a:cs typeface="Calibri" panose="020F0502020204030204"/>
            </a:endParaRPr>
          </a:p>
          <a:p>
            <a:pPr algn="l"/>
            <a:endParaRPr lang="en-US"/>
          </a:p>
        </p:txBody>
      </p:sp>
      <p:pic>
        <p:nvPicPr>
          <p:cNvPr id="7" name="Picture 7" descr=".png">
            <a:extLst>
              <a:ext uri="{FF2B5EF4-FFF2-40B4-BE49-F238E27FC236}">
                <a16:creationId xmlns:a16="http://schemas.microsoft.com/office/drawing/2014/main" id="{646ADB0B-B907-4F85-8A9D-E11B88E462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6025" y="5853912"/>
            <a:ext cx="1424818" cy="1006076"/>
          </a:xfrm>
          <a:prstGeom prst="rect">
            <a:avLst/>
          </a:prstGeom>
        </p:spPr>
      </p:pic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EF7D2E-3A3C-45F1-9919-7FC6B4BE75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38" y="6203706"/>
            <a:ext cx="3009295" cy="4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49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4720D4-57D9-4327-B299-386D0DBC6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75" y="340160"/>
            <a:ext cx="11208705" cy="629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3DC0982-6593-477C-90D8-87E973EAA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349" y="365178"/>
            <a:ext cx="8305550" cy="6139755"/>
          </a:xfrm>
        </p:spPr>
      </p:pic>
    </p:spTree>
    <p:extLst>
      <p:ext uri="{BB962C8B-B14F-4D97-AF65-F5344CB8AC3E}">
        <p14:creationId xmlns:p14="http://schemas.microsoft.com/office/powerpoint/2010/main" val="206504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8656" y="1142411"/>
            <a:ext cx="7112945" cy="3238088"/>
          </a:xfrm>
        </p:spPr>
        <p:txBody>
          <a:bodyPr>
            <a:noAutofit/>
          </a:bodyPr>
          <a:lstStyle/>
          <a:p>
            <a:pPr algn="l"/>
            <a:r>
              <a:rPr lang="en-US" sz="8000" b="1" dirty="0">
                <a:cs typeface="Calibri Light"/>
              </a:rPr>
              <a:t>County-Wide Pantry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5534" y="4391543"/>
            <a:ext cx="7610649" cy="88395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dirty="0">
                <a:cs typeface="Calibri"/>
              </a:rPr>
              <a:t>By: Cheryl Barnes and Cierra Smallwood</a:t>
            </a:r>
            <a:r>
              <a:rPr lang="en-US" sz="4800" dirty="0">
                <a:cs typeface="Calibri"/>
              </a:rPr>
              <a:t> </a:t>
            </a:r>
            <a:endParaRPr lang="en-US" sz="4800" dirty="0"/>
          </a:p>
        </p:txBody>
      </p:sp>
      <p:pic>
        <p:nvPicPr>
          <p:cNvPr id="5" name="Graphic 5" descr="Fork and knife">
            <a:extLst>
              <a:ext uri="{FF2B5EF4-FFF2-40B4-BE49-F238E27FC236}">
                <a16:creationId xmlns:a16="http://schemas.microsoft.com/office/drawing/2014/main" id="{761A286D-E6D0-4AC9-AE82-ED159B07D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309" y="934375"/>
            <a:ext cx="4355627" cy="433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9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C95E3-63BC-4D31-8278-7B564826B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82" y="132334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chemeClr val="accent1"/>
                </a:solidFill>
              </a:rPr>
              <a:t>What is SNAP-Ed?</a:t>
            </a:r>
            <a:endParaRPr lang="en-US" sz="5400" b="1" dirty="0">
              <a:solidFill>
                <a:schemeClr val="accent1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67477-ABAC-40D1-93A9-AB232FE1F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315" y="1171396"/>
            <a:ext cx="6204706" cy="38807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900">
                <a:ea typeface="+mn-lt"/>
                <a:cs typeface="+mn-lt"/>
              </a:rPr>
              <a:t>SNAP-Ed supports low-income Kansans in making the healthy choice the easy choice </a:t>
            </a:r>
          </a:p>
          <a:p>
            <a:r>
              <a:rPr lang="en-US" sz="1900">
                <a:ea typeface="+mn-lt"/>
                <a:cs typeface="+mn-lt"/>
              </a:rPr>
              <a:t>We teach nutrition classes to youth, adults, families, and older adults. </a:t>
            </a:r>
          </a:p>
          <a:p>
            <a:pPr lvl="1"/>
            <a:r>
              <a:rPr lang="en-US" sz="1900">
                <a:ea typeface="+mn-lt"/>
                <a:cs typeface="+mn-lt"/>
              </a:rPr>
              <a:t>Class Topics:</a:t>
            </a:r>
          </a:p>
          <a:p>
            <a:pPr lvl="2"/>
            <a:r>
              <a:rPr lang="en-US" sz="1900">
                <a:ea typeface="+mn-lt"/>
                <a:cs typeface="+mn-lt"/>
              </a:rPr>
              <a:t>Easy meal planning according to MyPlate</a:t>
            </a:r>
            <a:endParaRPr lang="en-US" sz="1900"/>
          </a:p>
          <a:p>
            <a:pPr lvl="2"/>
            <a:r>
              <a:rPr lang="en-US" sz="1900">
                <a:ea typeface="+mn-lt"/>
                <a:cs typeface="+mn-lt"/>
              </a:rPr>
              <a:t>Stretching limited food dollars</a:t>
            </a:r>
            <a:endParaRPr lang="en-US" sz="1900"/>
          </a:p>
          <a:p>
            <a:pPr lvl="2"/>
            <a:r>
              <a:rPr lang="en-US" sz="1900">
                <a:ea typeface="+mn-lt"/>
                <a:cs typeface="+mn-lt"/>
              </a:rPr>
              <a:t>Increasing physical activity</a:t>
            </a:r>
            <a:endParaRPr lang="en-US" sz="1900"/>
          </a:p>
          <a:p>
            <a:pPr lvl="2"/>
            <a:r>
              <a:rPr lang="en-US" sz="1900">
                <a:ea typeface="+mn-lt"/>
                <a:cs typeface="+mn-lt"/>
              </a:rPr>
              <a:t>Improving skills for safe food handling and preparation</a:t>
            </a:r>
            <a:endParaRPr lang="en-US" sz="1900"/>
          </a:p>
          <a:p>
            <a:r>
              <a:rPr lang="en-US" sz="1900">
                <a:ea typeface="+mn-lt"/>
                <a:cs typeface="+mn-lt"/>
              </a:rPr>
              <a:t>Visit </a:t>
            </a:r>
            <a:r>
              <a:rPr lang="en-US" sz="1900">
                <a:hlinkClick r:id="rId3"/>
              </a:rPr>
              <a:t>https://www.hhs.k-state.edu/ks-snaped/free-classes.html</a:t>
            </a:r>
            <a:r>
              <a:rPr lang="en-US" sz="1900">
                <a:ea typeface="+mn-lt"/>
                <a:cs typeface="+mn-lt"/>
              </a:rPr>
              <a:t> for upcoming SNAP-Ed classes</a:t>
            </a:r>
          </a:p>
          <a:p>
            <a:r>
              <a:rPr lang="en-US" sz="1900"/>
              <a:t>We implement Policy, Systems, and Environmental Changes (PSE) to support health behaviors</a:t>
            </a:r>
          </a:p>
        </p:txBody>
      </p:sp>
      <p:pic>
        <p:nvPicPr>
          <p:cNvPr id="7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C34D5C2-ABC0-44F4-B2A7-E052E30754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52426" y="1170628"/>
            <a:ext cx="4890073" cy="4829678"/>
          </a:xfrm>
        </p:spPr>
      </p:pic>
    </p:spTree>
    <p:extLst>
      <p:ext uri="{BB962C8B-B14F-4D97-AF65-F5344CB8AC3E}">
        <p14:creationId xmlns:p14="http://schemas.microsoft.com/office/powerpoint/2010/main" val="380549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555B-1A68-4A0A-A55B-8E818BA3E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29" y="187296"/>
            <a:ext cx="10843922" cy="13208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Douglas County Food Resources List</a:t>
            </a:r>
            <a:endParaRPr lang="en-US" sz="5400" b="1">
              <a:solidFill>
                <a:schemeClr val="accent1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CE16B-9B91-4B1B-A763-69C96B320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326703"/>
            <a:ext cx="4572223" cy="43264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/>
              <a:t>List of food resources in Douglas County to access </a:t>
            </a:r>
          </a:p>
          <a:p>
            <a:r>
              <a:rPr lang="en-US" sz="2400"/>
              <a:t>Google Doc that is ongoing and updated frequently</a:t>
            </a:r>
          </a:p>
          <a:p>
            <a:r>
              <a:rPr lang="en-US" sz="2400"/>
              <a:t>Featured food resources </a:t>
            </a:r>
          </a:p>
          <a:p>
            <a:pPr lvl="1"/>
            <a:r>
              <a:rPr lang="en-US" sz="2400"/>
              <a:t>Government Assistance </a:t>
            </a:r>
          </a:p>
          <a:p>
            <a:pPr lvl="1"/>
            <a:r>
              <a:rPr lang="en-US" sz="2400"/>
              <a:t>Food Pantries </a:t>
            </a:r>
          </a:p>
          <a:p>
            <a:pPr lvl="1"/>
            <a:r>
              <a:rPr lang="en-US" sz="2400"/>
              <a:t>Mobile Food Distribution Sites </a:t>
            </a:r>
          </a:p>
          <a:p>
            <a:pPr lvl="1"/>
            <a:r>
              <a:rPr lang="en-US" sz="2400"/>
              <a:t>Community Meals </a:t>
            </a:r>
          </a:p>
          <a:p>
            <a:pPr lvl="2"/>
            <a:r>
              <a:rPr lang="en-US" sz="2200"/>
              <a:t>General, youth, and seniors</a:t>
            </a:r>
          </a:p>
        </p:txBody>
      </p:sp>
      <p:pic>
        <p:nvPicPr>
          <p:cNvPr id="5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2E0A0283-98B3-4055-A48F-8FE5659659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99225" y="1326704"/>
            <a:ext cx="3701334" cy="4887187"/>
          </a:xfrm>
        </p:spPr>
      </p:pic>
    </p:spTree>
    <p:extLst>
      <p:ext uri="{BB962C8B-B14F-4D97-AF65-F5344CB8AC3E}">
        <p14:creationId xmlns:p14="http://schemas.microsoft.com/office/powerpoint/2010/main" val="995547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F88C8-E9E9-44D4-A341-0692CB38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Douglas County Food Resource List</a:t>
            </a:r>
            <a:endParaRPr lang="en-US" sz="5400" b="1">
              <a:solidFill>
                <a:schemeClr val="accent1"/>
              </a:solidFill>
              <a:cs typeface="Calibri Light"/>
            </a:endParaRPr>
          </a:p>
        </p:txBody>
      </p:sp>
      <p:pic>
        <p:nvPicPr>
          <p:cNvPr id="8" name="Picture 8" descr="A picture containing city, parked, plate&#10;&#10;Description automatically generated">
            <a:extLst>
              <a:ext uri="{FF2B5EF4-FFF2-40B4-BE49-F238E27FC236}">
                <a16:creationId xmlns:a16="http://schemas.microsoft.com/office/drawing/2014/main" id="{D1DCA626-B66A-46E2-9188-5C434F11E4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2495" y="1960143"/>
            <a:ext cx="3129784" cy="3129784"/>
          </a:xfrm>
        </p:spPr>
      </p:pic>
      <p:pic>
        <p:nvPicPr>
          <p:cNvPr id="10" name="Picture 10" descr="A picture containing parked, plate, city&#10;&#10;Description automatically generated">
            <a:extLst>
              <a:ext uri="{FF2B5EF4-FFF2-40B4-BE49-F238E27FC236}">
                <a16:creationId xmlns:a16="http://schemas.microsoft.com/office/drawing/2014/main" id="{92AA24F4-CF09-4B03-90A4-869773434F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420640" y="1938552"/>
            <a:ext cx="3212718" cy="317096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261715-F28F-46B6-A157-8161715A4A55}"/>
              </a:ext>
            </a:extLst>
          </p:cNvPr>
          <p:cNvSpPr txBox="1"/>
          <p:nvPr/>
        </p:nvSpPr>
        <p:spPr>
          <a:xfrm>
            <a:off x="1248444" y="5192090"/>
            <a:ext cx="3222118" cy="8463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900" b="1"/>
              <a:t>English Food Resource List</a:t>
            </a:r>
          </a:p>
          <a:p>
            <a:r>
              <a:rPr lang="en-US" sz="1500"/>
              <a:t>Link: </a:t>
            </a:r>
            <a:r>
              <a:rPr lang="en-US" sz="1500">
                <a:ea typeface="+mn-lt"/>
                <a:cs typeface="+mn-lt"/>
                <a:hlinkClick r:id="rId5"/>
              </a:rPr>
              <a:t>https://tinyurl.com/ycsbso5h</a:t>
            </a:r>
            <a:r>
              <a:rPr lang="en-US" sz="1500">
                <a:ea typeface="+mn-lt"/>
                <a:cs typeface="+mn-lt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B3EF7C-9184-42CD-951A-BCEFA807FFA6}"/>
              </a:ext>
            </a:extLst>
          </p:cNvPr>
          <p:cNvSpPr txBox="1"/>
          <p:nvPr/>
        </p:nvSpPr>
        <p:spPr>
          <a:xfrm>
            <a:off x="7673465" y="5194699"/>
            <a:ext cx="3314198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Spanish Food Resource List</a:t>
            </a:r>
          </a:p>
          <a:p>
            <a:r>
              <a:rPr lang="en-US" sz="1500"/>
              <a:t>Link: </a:t>
            </a:r>
            <a:r>
              <a:rPr lang="en-US" sz="1500">
                <a:ea typeface="+mn-lt"/>
                <a:cs typeface="+mn-lt"/>
                <a:hlinkClick r:id="rId6"/>
              </a:rPr>
              <a:t>https://tinyurl.com/ycmfty3e</a:t>
            </a:r>
            <a:r>
              <a:rPr lang="en-US" sz="1500"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8759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C403-8128-496F-BA71-EDD88CC1C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4571999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Fuel Good Pantries </a:t>
            </a:r>
            <a:endParaRPr lang="en-US" sz="5400" b="1">
              <a:solidFill>
                <a:schemeClr val="accent1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68839-CEE6-4FCF-A4ED-EDCCEF9CB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4795" y="4509466"/>
            <a:ext cx="7599205" cy="6118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LiveWell Douglas County</a:t>
            </a:r>
            <a:endParaRPr lang="en-US" sz="1800"/>
          </a:p>
        </p:txBody>
      </p:sp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BD7D9D5E-3835-42DE-B2F2-F4CFE2F56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609600"/>
            <a:ext cx="5757274" cy="364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8040CC28-9C7F-41DC-A453-424FEFD24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36" y="264788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Fuel Good Pantry Overview</a:t>
            </a:r>
            <a:endParaRPr lang="en-US" sz="5400" b="1">
              <a:solidFill>
                <a:schemeClr val="accent1"/>
              </a:solidFill>
              <a:cs typeface="Calibri Ligh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0104F-E098-4711-BA9E-F8E684AA3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539" y="1385852"/>
            <a:ext cx="11415846" cy="77339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>
              <a:buNone/>
            </a:pPr>
            <a:r>
              <a:rPr lang="en-US" dirty="0">
                <a:ea typeface="+mn-lt"/>
                <a:cs typeface="+mn-lt"/>
              </a:rPr>
              <a:t>  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3000" b="1">
                <a:solidFill>
                  <a:schemeClr val="accent1"/>
                </a:solidFill>
                <a:ea typeface="+mn-lt"/>
                <a:cs typeface="+mn-lt"/>
              </a:rPr>
              <a:t>Mission</a:t>
            </a:r>
          </a:p>
          <a:p>
            <a:pPr marL="800100" lvl="1">
              <a:buFont typeface="Arial"/>
              <a:buChar char="•"/>
            </a:pPr>
            <a:r>
              <a:rPr lang="en-US" sz="2600">
                <a:ea typeface="+mn-lt"/>
                <a:cs typeface="+mn-lt"/>
              </a:rPr>
              <a:t>Contribute to increased access and consumption of healthy food, nutrition education, and health resources available to food assistance program clientele in Douglas County.</a:t>
            </a:r>
          </a:p>
          <a:p>
            <a:pPr marL="342900" indent="-342900">
              <a:buFont typeface="Arial"/>
              <a:buChar char="•"/>
            </a:pPr>
            <a:r>
              <a:rPr lang="en-US" sz="3000" b="1">
                <a:solidFill>
                  <a:schemeClr val="accent1"/>
                </a:solidFill>
                <a:ea typeface="+mn-lt"/>
                <a:cs typeface="+mn-lt"/>
              </a:rPr>
              <a:t>Program Goals</a:t>
            </a:r>
            <a:endParaRPr lang="en-US" sz="3000" b="1">
              <a:solidFill>
                <a:schemeClr val="accent1"/>
              </a:solidFill>
              <a:cs typeface="Calibri"/>
            </a:endParaRPr>
          </a:p>
          <a:p>
            <a:pPr marL="800100" lvl="1">
              <a:buFont typeface="Arial"/>
            </a:pPr>
            <a:r>
              <a:rPr lang="en-US" sz="2600">
                <a:ea typeface="+mn-lt"/>
                <a:cs typeface="+mn-lt"/>
              </a:rPr>
              <a:t>Incorporation of fuel good standards as a food purchasing and collecting practice.</a:t>
            </a:r>
          </a:p>
          <a:p>
            <a:pPr marL="800100" lvl="1">
              <a:buFont typeface="Arial"/>
              <a:buChar char="•"/>
            </a:pPr>
            <a:r>
              <a:rPr lang="en-US" sz="2600">
                <a:ea typeface="+mn-lt"/>
                <a:cs typeface="+mn-lt"/>
              </a:rPr>
              <a:t>Assist more food-insecure people by increasing SNAP enrollment opportunities. </a:t>
            </a:r>
          </a:p>
          <a:p>
            <a:pPr marL="800100" lvl="1">
              <a:buFont typeface="Arial"/>
              <a:buChar char="•"/>
            </a:pPr>
            <a:r>
              <a:rPr lang="en-US" sz="2600">
                <a:ea typeface="+mn-lt"/>
                <a:cs typeface="+mn-lt"/>
              </a:rPr>
              <a:t>Provide increased education about healthy foods and activities, including benefits, choices, production, and preparation</a:t>
            </a:r>
            <a:r>
              <a:rPr lang="en-US" sz="2600" b="1">
                <a:ea typeface="+mn-lt"/>
                <a:cs typeface="+mn-lt"/>
              </a:rPr>
              <a:t>. </a:t>
            </a:r>
            <a:endParaRPr lang="en-US" sz="260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endParaRPr lang="en-US" sz="3000" b="1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ea typeface="+mn-lt"/>
              <a:cs typeface="+mn-lt"/>
            </a:endParaRPr>
          </a:p>
          <a:p>
            <a:pPr>
              <a:buFont typeface="Wingdings 3"/>
              <a:buChar char=""/>
            </a:pPr>
            <a:endParaRPr lang="en-US" dirty="0">
              <a:ea typeface="+mn-lt"/>
              <a:cs typeface="+mn-lt"/>
            </a:endParaRPr>
          </a:p>
          <a:p>
            <a:pPr lvl="1">
              <a:buFont typeface="Wingdings 3"/>
              <a:buChar char=""/>
            </a:pPr>
            <a:endParaRPr lang="en-US" dirty="0">
              <a:ea typeface="+mn-lt"/>
              <a:cs typeface="+mn-lt"/>
            </a:endParaRPr>
          </a:p>
          <a:p>
            <a:pPr marL="1028700" lvl="1">
              <a:buFont typeface="Wingdings 3"/>
              <a:buChar char=""/>
            </a:pPr>
            <a:endParaRPr lang="en-US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dirty="0">
                <a:ea typeface="+mn-lt"/>
                <a:cs typeface="+mn-lt"/>
              </a:rPr>
              <a:t>  </a:t>
            </a:r>
            <a:endParaRPr lang="en-US"/>
          </a:p>
          <a:p>
            <a:pPr marL="0" indent="0" algn="ctr">
              <a:buNone/>
            </a:pPr>
            <a:r>
              <a:rPr lang="en-US" dirty="0">
                <a:ea typeface="+mn-lt"/>
                <a:cs typeface="+mn-lt"/>
              </a:rPr>
              <a:t> 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095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pple Chili Meal Kit at Just Food ">
            <a:extLst>
              <a:ext uri="{FF2B5EF4-FFF2-40B4-BE49-F238E27FC236}">
                <a16:creationId xmlns:a16="http://schemas.microsoft.com/office/drawing/2014/main" id="{FA124B25-72AA-40F8-8B7B-8728B91A64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0200" y="1783991"/>
            <a:ext cx="4737100" cy="4502509"/>
          </a:xfrm>
        </p:spPr>
      </p:pic>
      <p:pic>
        <p:nvPicPr>
          <p:cNvPr id="3" name="Picture 3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E708DEC5-E730-4230-AC5B-6B7DEFDF7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0" y="4953000"/>
            <a:ext cx="4140200" cy="132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37C0E7-5ED3-4C57-B670-68A36D187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>
                <a:solidFill>
                  <a:schemeClr val="accent1"/>
                </a:solidFill>
              </a:rPr>
              <a:t>Fuel Good Activity Examples</a:t>
            </a:r>
            <a:r>
              <a:rPr lang="en-US" sz="5200" dirty="0">
                <a:solidFill>
                  <a:schemeClr val="accent1"/>
                </a:solidFill>
              </a:rPr>
              <a:t> </a:t>
            </a:r>
            <a:endParaRPr lang="en-US" sz="5200" dirty="0">
              <a:solidFill>
                <a:schemeClr val="accent1"/>
              </a:solidFill>
              <a:cs typeface="Calibri Light"/>
            </a:endParaRPr>
          </a:p>
        </p:txBody>
      </p:sp>
      <p:pic>
        <p:nvPicPr>
          <p:cNvPr id="10" name="Picture 10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42B216C-F05D-4CA1-AF74-75CFD91754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16615" y="1785024"/>
            <a:ext cx="4132054" cy="3109822"/>
          </a:xfrm>
        </p:spPr>
      </p:pic>
    </p:spTree>
    <p:extLst>
      <p:ext uri="{BB962C8B-B14F-4D97-AF65-F5344CB8AC3E}">
        <p14:creationId xmlns:p14="http://schemas.microsoft.com/office/powerpoint/2010/main" val="4264988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152</Words>
  <Application>Microsoft Office PowerPoint</Application>
  <PresentationFormat>Widescreen</PresentationFormat>
  <Paragraphs>73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 3</vt:lpstr>
      <vt:lpstr>Office Theme</vt:lpstr>
      <vt:lpstr>Welcome!</vt:lpstr>
      <vt:lpstr>PowerPoint Presentation</vt:lpstr>
      <vt:lpstr>County-Wide Pantry Meeting</vt:lpstr>
      <vt:lpstr>What is SNAP-Ed?</vt:lpstr>
      <vt:lpstr>Douglas County Food Resources List</vt:lpstr>
      <vt:lpstr>Douglas County Food Resource List</vt:lpstr>
      <vt:lpstr>Fuel Good Pantries </vt:lpstr>
      <vt:lpstr>Fuel Good Pantry Overview</vt:lpstr>
      <vt:lpstr>Fuel Good Activity Examples </vt:lpstr>
      <vt:lpstr>Becoming a Partner</vt:lpstr>
      <vt:lpstr>Meet with a pantry advocate to complete the Fuel Good Pantry Checklist  </vt:lpstr>
      <vt:lpstr>Choose a unique plan of action for your pantry </vt:lpstr>
      <vt:lpstr>Select LiveWell partners who are ready to assist you in achieving  your healthy pantry goals </vt:lpstr>
      <vt:lpstr>Complete the Fuel Good Pantry Checklist annually 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Cierra Smallwood</cp:lastModifiedBy>
  <cp:revision>584</cp:revision>
  <dcterms:created xsi:type="dcterms:W3CDTF">2020-08-12T16:08:54Z</dcterms:created>
  <dcterms:modified xsi:type="dcterms:W3CDTF">2020-10-21T14:36:56Z</dcterms:modified>
</cp:coreProperties>
</file>